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modernComment_102_F9A520A0.xml" ContentType="application/vnd.ms-powerpoint.comments+xml"/>
  <Override PartName="/ppt/comments/modernComment_106_4317BE3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sldIdLst>
    <p:sldId id="256" r:id="rId5"/>
    <p:sldId id="257" r:id="rId6"/>
    <p:sldId id="258" r:id="rId7"/>
    <p:sldId id="259" r:id="rId8"/>
    <p:sldId id="260" r:id="rId9"/>
    <p:sldId id="261" r:id="rId10"/>
    <p:sldId id="262" r:id="rId11"/>
    <p:sldId id="263"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B5C8F8-22EA-80ED-1E3B-165E2A1941C7}" name="Amy Leonhardt" initials="AL" userId="S::aleonhardt@help4seniors.org::0b5b7d80-2964-4b16-a060-61112370c8b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B5979-6E88-45F2-944F-AD434C1047EF}" v="40" dt="2024-10-01T12:13:14.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omments/modernComment_102_F9A520A0.xml><?xml version="1.0" encoding="utf-8"?>
<p188:cmLst xmlns:a="http://schemas.openxmlformats.org/drawingml/2006/main" xmlns:r="http://schemas.openxmlformats.org/officeDocument/2006/relationships" xmlns:p188="http://schemas.microsoft.com/office/powerpoint/2018/8/main">
  <p188:cm id="{87768A9B-F920-4F72-9848-14526474B9EF}" authorId="{F5B5C8F8-22EA-80ED-1E3B-165E2A1941C7}" created="2024-04-16T15:36:38.578">
    <ac:txMkLst xmlns:ac="http://schemas.microsoft.com/office/drawing/2013/main/command">
      <pc:docMk xmlns:pc="http://schemas.microsoft.com/office/powerpoint/2013/main/command"/>
      <pc:sldMk xmlns:pc="http://schemas.microsoft.com/office/powerpoint/2013/main/command" cId="4188348576" sldId="258"/>
      <ac:spMk id="7" creationId="{3002599A-8C80-0CE6-D142-BA851972CC80}"/>
      <ac:txMk cp="0" len="1">
        <ac:context len="114" hash="1834088305"/>
      </ac:txMk>
    </ac:txMkLst>
    <p188:pos x="2001578" y="697882"/>
    <p188:txBody>
      <a:bodyPr/>
      <a:lstStyle/>
      <a:p>
        <a:r>
          <a:rPr lang="en-US"/>
          <a:t>Maybe spell out this acronyms</a:t>
        </a:r>
      </a:p>
    </p188:txBody>
  </p188:cm>
</p188:cmLst>
</file>

<file path=ppt/comments/modernComment_106_4317BE30.xml><?xml version="1.0" encoding="utf-8"?>
<p188:cmLst xmlns:a="http://schemas.openxmlformats.org/drawingml/2006/main" xmlns:r="http://schemas.openxmlformats.org/officeDocument/2006/relationships" xmlns:p188="http://schemas.microsoft.com/office/powerpoint/2018/8/main">
  <p188:cm id="{B818E15A-A349-4EE1-95D8-8E204EC34565}" authorId="{F5B5C8F8-22EA-80ED-1E3B-165E2A1941C7}" created="2024-04-16T15:39:00.241">
    <ac:deMkLst xmlns:ac="http://schemas.microsoft.com/office/drawing/2013/main/command">
      <pc:docMk xmlns:pc="http://schemas.microsoft.com/office/powerpoint/2013/main/command"/>
      <pc:sldMk xmlns:pc="http://schemas.microsoft.com/office/powerpoint/2013/main/command" cId="1125629488" sldId="262"/>
      <ac:spMk id="4" creationId="{6798E7DB-6D87-27FD-0583-71512DEB4685}"/>
    </ac:deMkLst>
    <p188:txBody>
      <a:bodyPr/>
      <a:lstStyle/>
      <a:p>
        <a:r>
          <a:rPr lang="en-US"/>
          <a:t>Add a period at the end of the sentence </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s://nursing.ohio.gov/licensing-and-certification/look-up-a-license"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1" Type="http://schemas.openxmlformats.org/officeDocument/2006/relationships/hyperlink" Target="https://nursing.ohio.gov/licensing-and-certification/look-up-a-license"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10400-A2DA-464C-90FD-A2B92A9419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221EF9-CA63-4157-8341-FEE32799CC41}">
      <dgm:prSet/>
      <dgm:spPr/>
      <dgm:t>
        <a:bodyPr/>
        <a:lstStyle/>
        <a:p>
          <a:pPr algn="ctr"/>
          <a:r>
            <a:rPr lang="en-US" b="1" i="0">
              <a:solidFill>
                <a:schemeClr val="bg1"/>
              </a:solidFill>
              <a:latin typeface="Aptos" panose="020B0004020202020204" pitchFamily="34" charset="0"/>
            </a:rPr>
            <a:t>Qualifications: Only an RN or LPN under the direction of an RN qualifies to be a PCA supervisor.</a:t>
          </a:r>
          <a:endParaRPr lang="en-US" dirty="0">
            <a:solidFill>
              <a:schemeClr val="bg1"/>
            </a:solidFill>
            <a:latin typeface="Aptos" panose="020B0004020202020204" pitchFamily="34" charset="0"/>
          </a:endParaRPr>
        </a:p>
      </dgm:t>
    </dgm:pt>
    <dgm:pt modelId="{87FE8C31-AA66-4DFA-B2E0-606A53FC5EDE}" type="parTrans" cxnId="{1F3CCD42-969F-4626-A458-8F0C3101891E}">
      <dgm:prSet/>
      <dgm:spPr/>
      <dgm:t>
        <a:bodyPr/>
        <a:lstStyle/>
        <a:p>
          <a:endParaRPr lang="en-US"/>
        </a:p>
      </dgm:t>
    </dgm:pt>
    <dgm:pt modelId="{78C4BB72-8805-4277-943C-804BF670A057}" type="sibTrans" cxnId="{1F3CCD42-969F-4626-A458-8F0C3101891E}">
      <dgm:prSet/>
      <dgm:spPr/>
      <dgm:t>
        <a:bodyPr/>
        <a:lstStyle/>
        <a:p>
          <a:endParaRPr lang="en-US"/>
        </a:p>
      </dgm:t>
    </dgm:pt>
    <dgm:pt modelId="{6D26BA07-FE79-4E83-AA68-8DEB2CF6B031}">
      <dgm:prSet/>
      <dgm:spPr/>
      <dgm:t>
        <a:bodyPr/>
        <a:lstStyle/>
        <a:p>
          <a:pPr algn="ct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License Verification | Ohio Board of Nursing</a:t>
          </a:r>
          <a:endParaRPr lang="en-US" dirty="0">
            <a:solidFill>
              <a:schemeClr val="bg1"/>
            </a:solidFill>
          </a:endParaRPr>
        </a:p>
      </dgm:t>
    </dgm:pt>
    <dgm:pt modelId="{2BDA864F-A152-4D74-8191-72AFAB43F4EC}" type="parTrans" cxnId="{6DB4B641-AF01-4C43-A6C8-2A30E1480B5C}">
      <dgm:prSet/>
      <dgm:spPr/>
      <dgm:t>
        <a:bodyPr/>
        <a:lstStyle/>
        <a:p>
          <a:endParaRPr lang="en-US"/>
        </a:p>
      </dgm:t>
    </dgm:pt>
    <dgm:pt modelId="{26BA0D6C-FF15-4D67-AA4C-DC6241D286D0}" type="sibTrans" cxnId="{6DB4B641-AF01-4C43-A6C8-2A30E1480B5C}">
      <dgm:prSet/>
      <dgm:spPr/>
      <dgm:t>
        <a:bodyPr/>
        <a:lstStyle/>
        <a:p>
          <a:endParaRPr lang="en-US"/>
        </a:p>
      </dgm:t>
    </dgm:pt>
    <dgm:pt modelId="{3E0FE267-CF95-42AB-8BD6-65D607240970}">
      <dgm:prSet/>
      <dgm:spPr/>
      <dgm:t>
        <a:bodyPr/>
        <a:lstStyle/>
        <a:p>
          <a:pPr algn="ctr"/>
          <a:r>
            <a:rPr lang="en-US" b="1" dirty="0">
              <a:solidFill>
                <a:schemeClr val="bg1"/>
              </a:solidFill>
              <a:latin typeface="Aptos" panose="020B0004020202020204" pitchFamily="34" charset="0"/>
            </a:rPr>
            <a:t>Provider will submit copy of current License at time of hire and at time of review. </a:t>
          </a:r>
        </a:p>
      </dgm:t>
    </dgm:pt>
    <dgm:pt modelId="{5984164D-EA8A-473C-9A51-3808E6166879}" type="parTrans" cxnId="{DF9D1D2A-2534-4FAE-B2A5-E5CBB20B7B85}">
      <dgm:prSet/>
      <dgm:spPr/>
      <dgm:t>
        <a:bodyPr/>
        <a:lstStyle/>
        <a:p>
          <a:endParaRPr lang="en-US"/>
        </a:p>
      </dgm:t>
    </dgm:pt>
    <dgm:pt modelId="{05BE9805-8F1B-4B93-9B24-9BE6FDCA07F9}" type="sibTrans" cxnId="{DF9D1D2A-2534-4FAE-B2A5-E5CBB20B7B85}">
      <dgm:prSet/>
      <dgm:spPr/>
      <dgm:t>
        <a:bodyPr/>
        <a:lstStyle/>
        <a:p>
          <a:endParaRPr lang="en-US"/>
        </a:p>
      </dgm:t>
    </dgm:pt>
    <dgm:pt modelId="{A27E6B52-9F7F-4ACD-987B-FA4396E4F932}" type="pres">
      <dgm:prSet presAssocID="{E4210400-A2DA-464C-90FD-A2B92A941931}" presName="linear" presStyleCnt="0">
        <dgm:presLayoutVars>
          <dgm:animLvl val="lvl"/>
          <dgm:resizeHandles val="exact"/>
        </dgm:presLayoutVars>
      </dgm:prSet>
      <dgm:spPr/>
    </dgm:pt>
    <dgm:pt modelId="{13A5EC8A-FDF4-4E07-89B4-E81B296E3339}" type="pres">
      <dgm:prSet presAssocID="{10221EF9-CA63-4157-8341-FEE32799CC41}" presName="parentText" presStyleLbl="node1" presStyleIdx="0" presStyleCnt="3">
        <dgm:presLayoutVars>
          <dgm:chMax val="0"/>
          <dgm:bulletEnabled val="1"/>
        </dgm:presLayoutVars>
      </dgm:prSet>
      <dgm:spPr/>
    </dgm:pt>
    <dgm:pt modelId="{87D112D0-21F4-4FC3-916D-A35E11CD18E2}" type="pres">
      <dgm:prSet presAssocID="{78C4BB72-8805-4277-943C-804BF670A057}" presName="spacer" presStyleCnt="0"/>
      <dgm:spPr/>
    </dgm:pt>
    <dgm:pt modelId="{930E0891-6644-40A8-86CD-D62645B06BD2}" type="pres">
      <dgm:prSet presAssocID="{6D26BA07-FE79-4E83-AA68-8DEB2CF6B031}" presName="parentText" presStyleLbl="node1" presStyleIdx="1" presStyleCnt="3">
        <dgm:presLayoutVars>
          <dgm:chMax val="0"/>
          <dgm:bulletEnabled val="1"/>
        </dgm:presLayoutVars>
      </dgm:prSet>
      <dgm:spPr/>
    </dgm:pt>
    <dgm:pt modelId="{612C4929-7C66-4B40-BB42-1433FCB881A9}" type="pres">
      <dgm:prSet presAssocID="{26BA0D6C-FF15-4D67-AA4C-DC6241D286D0}" presName="spacer" presStyleCnt="0"/>
      <dgm:spPr/>
    </dgm:pt>
    <dgm:pt modelId="{D49345D1-F432-4C91-A20A-95A170456CEE}" type="pres">
      <dgm:prSet presAssocID="{3E0FE267-CF95-42AB-8BD6-65D607240970}" presName="parentText" presStyleLbl="node1" presStyleIdx="2" presStyleCnt="3">
        <dgm:presLayoutVars>
          <dgm:chMax val="0"/>
          <dgm:bulletEnabled val="1"/>
        </dgm:presLayoutVars>
      </dgm:prSet>
      <dgm:spPr/>
    </dgm:pt>
  </dgm:ptLst>
  <dgm:cxnLst>
    <dgm:cxn modelId="{DF9D1D2A-2534-4FAE-B2A5-E5CBB20B7B85}" srcId="{E4210400-A2DA-464C-90FD-A2B92A941931}" destId="{3E0FE267-CF95-42AB-8BD6-65D607240970}" srcOrd="2" destOrd="0" parTransId="{5984164D-EA8A-473C-9A51-3808E6166879}" sibTransId="{05BE9805-8F1B-4B93-9B24-9BE6FDCA07F9}"/>
    <dgm:cxn modelId="{6DB4B641-AF01-4C43-A6C8-2A30E1480B5C}" srcId="{E4210400-A2DA-464C-90FD-A2B92A941931}" destId="{6D26BA07-FE79-4E83-AA68-8DEB2CF6B031}" srcOrd="1" destOrd="0" parTransId="{2BDA864F-A152-4D74-8191-72AFAB43F4EC}" sibTransId="{26BA0D6C-FF15-4D67-AA4C-DC6241D286D0}"/>
    <dgm:cxn modelId="{1F3CCD42-969F-4626-A458-8F0C3101891E}" srcId="{E4210400-A2DA-464C-90FD-A2B92A941931}" destId="{10221EF9-CA63-4157-8341-FEE32799CC41}" srcOrd="0" destOrd="0" parTransId="{87FE8C31-AA66-4DFA-B2E0-606A53FC5EDE}" sibTransId="{78C4BB72-8805-4277-943C-804BF670A057}"/>
    <dgm:cxn modelId="{1368F073-E98E-4D8D-A46E-13646188AC30}" type="presOf" srcId="{10221EF9-CA63-4157-8341-FEE32799CC41}" destId="{13A5EC8A-FDF4-4E07-89B4-E81B296E3339}" srcOrd="0" destOrd="0" presId="urn:microsoft.com/office/officeart/2005/8/layout/vList2"/>
    <dgm:cxn modelId="{789795AD-F3CC-4E4A-8340-4F4177204B4E}" type="presOf" srcId="{6D26BA07-FE79-4E83-AA68-8DEB2CF6B031}" destId="{930E0891-6644-40A8-86CD-D62645B06BD2}" srcOrd="0" destOrd="0" presId="urn:microsoft.com/office/officeart/2005/8/layout/vList2"/>
    <dgm:cxn modelId="{3F289CF8-07B4-4112-9420-CF71F85BA18C}" type="presOf" srcId="{E4210400-A2DA-464C-90FD-A2B92A941931}" destId="{A27E6B52-9F7F-4ACD-987B-FA4396E4F932}" srcOrd="0" destOrd="0" presId="urn:microsoft.com/office/officeart/2005/8/layout/vList2"/>
    <dgm:cxn modelId="{66BA91FC-CC00-4B06-B222-93F557B7324D}" type="presOf" srcId="{3E0FE267-CF95-42AB-8BD6-65D607240970}" destId="{D49345D1-F432-4C91-A20A-95A170456CEE}" srcOrd="0" destOrd="0" presId="urn:microsoft.com/office/officeart/2005/8/layout/vList2"/>
    <dgm:cxn modelId="{0B23C27F-A4F6-473D-B882-C3C2E6D61504}" type="presParOf" srcId="{A27E6B52-9F7F-4ACD-987B-FA4396E4F932}" destId="{13A5EC8A-FDF4-4E07-89B4-E81B296E3339}" srcOrd="0" destOrd="0" presId="urn:microsoft.com/office/officeart/2005/8/layout/vList2"/>
    <dgm:cxn modelId="{A0A6B9D5-622F-40C6-A968-7A780A622FF8}" type="presParOf" srcId="{A27E6B52-9F7F-4ACD-987B-FA4396E4F932}" destId="{87D112D0-21F4-4FC3-916D-A35E11CD18E2}" srcOrd="1" destOrd="0" presId="urn:microsoft.com/office/officeart/2005/8/layout/vList2"/>
    <dgm:cxn modelId="{1F355FE4-2833-4225-B690-BC3CAA97916B}" type="presParOf" srcId="{A27E6B52-9F7F-4ACD-987B-FA4396E4F932}" destId="{930E0891-6644-40A8-86CD-D62645B06BD2}" srcOrd="2" destOrd="0" presId="urn:microsoft.com/office/officeart/2005/8/layout/vList2"/>
    <dgm:cxn modelId="{BC7AD0EE-F73E-4509-8AA2-40BBE00768FC}" type="presParOf" srcId="{A27E6B52-9F7F-4ACD-987B-FA4396E4F932}" destId="{612C4929-7C66-4B40-BB42-1433FCB881A9}" srcOrd="3" destOrd="0" presId="urn:microsoft.com/office/officeart/2005/8/layout/vList2"/>
    <dgm:cxn modelId="{DD2CA0C2-480B-4800-9E12-0582F5CD44E0}" type="presParOf" srcId="{A27E6B52-9F7F-4ACD-987B-FA4396E4F932}" destId="{D49345D1-F432-4C91-A20A-95A170456CE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63898-3F35-4DDF-8B10-31C0F55C07A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FA8211F-C685-487A-AFDB-42C95EDA84A3}">
      <dgm:prSet custT="1"/>
      <dgm:spPr/>
      <dgm:t>
        <a:bodyPr/>
        <a:lstStyle/>
        <a:p>
          <a:pPr>
            <a:lnSpc>
              <a:spcPct val="100000"/>
            </a:lnSpc>
          </a:pPr>
          <a:r>
            <a:rPr lang="en-US" sz="1400" b="1" i="0" dirty="0">
              <a:solidFill>
                <a:schemeClr val="tx1"/>
              </a:solidFill>
              <a:latin typeface="Aptos" panose="020B0004020202020204" pitchFamily="34" charset="0"/>
            </a:rPr>
            <a:t>The provider may accept a referral to provide personal care to an individual only if the provider has adequate staffing levels of PCAs and PCA supervisors to provide the number of hours ODA's designee authorized for each individual.</a:t>
          </a:r>
          <a:endParaRPr lang="en-US" sz="1400" b="1" dirty="0">
            <a:solidFill>
              <a:schemeClr val="tx1"/>
            </a:solidFill>
            <a:latin typeface="Aptos" panose="020B0004020202020204" pitchFamily="34" charset="0"/>
          </a:endParaRPr>
        </a:p>
      </dgm:t>
    </dgm:pt>
    <dgm:pt modelId="{5CD66752-0B37-4270-9018-C2982777211D}" type="parTrans" cxnId="{C0377CDA-1E8D-489B-BB61-23DE8884A026}">
      <dgm:prSet/>
      <dgm:spPr/>
      <dgm:t>
        <a:bodyPr/>
        <a:lstStyle/>
        <a:p>
          <a:endParaRPr lang="en-US"/>
        </a:p>
      </dgm:t>
    </dgm:pt>
    <dgm:pt modelId="{0552E1BF-FEEF-4F98-9048-4E5F4259243C}" type="sibTrans" cxnId="{C0377CDA-1E8D-489B-BB61-23DE8884A026}">
      <dgm:prSet/>
      <dgm:spPr/>
      <dgm:t>
        <a:bodyPr/>
        <a:lstStyle/>
        <a:p>
          <a:pPr>
            <a:lnSpc>
              <a:spcPct val="100000"/>
            </a:lnSpc>
          </a:pPr>
          <a:endParaRPr lang="en-US"/>
        </a:p>
      </dgm:t>
    </dgm:pt>
    <dgm:pt modelId="{9BAD17E2-69F0-45EA-B94B-403D4ECCA69E}">
      <dgm:prSet custT="1"/>
      <dgm:spPr/>
      <dgm:t>
        <a:bodyPr/>
        <a:lstStyle/>
        <a:p>
          <a:pPr>
            <a:lnSpc>
              <a:spcPct val="100000"/>
            </a:lnSpc>
          </a:pPr>
          <a:r>
            <a:rPr lang="en-US" sz="1400" b="1" i="0" dirty="0">
              <a:solidFill>
                <a:schemeClr val="tx1"/>
              </a:solidFill>
              <a:latin typeface="Aptos" panose="020B0004020202020204" pitchFamily="34" charset="0"/>
            </a:rPr>
            <a:t>The PCA receives supervision from an RN or LPN under the direction of an RN during all hours that PCAs are scheduled to work.</a:t>
          </a:r>
          <a:endParaRPr lang="en-US" sz="1400" b="1" dirty="0">
            <a:solidFill>
              <a:schemeClr val="tx1"/>
            </a:solidFill>
            <a:latin typeface="Aptos" panose="020B0004020202020204" pitchFamily="34" charset="0"/>
          </a:endParaRPr>
        </a:p>
      </dgm:t>
    </dgm:pt>
    <dgm:pt modelId="{C5E64D2C-4C67-4004-A862-0E881E96D7BB}" type="parTrans" cxnId="{D43A184C-4BC7-4656-A91A-03001EFCE4BD}">
      <dgm:prSet/>
      <dgm:spPr/>
      <dgm:t>
        <a:bodyPr/>
        <a:lstStyle/>
        <a:p>
          <a:endParaRPr lang="en-US"/>
        </a:p>
      </dgm:t>
    </dgm:pt>
    <dgm:pt modelId="{19733DA2-0BC4-4BFD-B44A-47FCC3CE322A}" type="sibTrans" cxnId="{D43A184C-4BC7-4656-A91A-03001EFCE4BD}">
      <dgm:prSet/>
      <dgm:spPr/>
      <dgm:t>
        <a:bodyPr/>
        <a:lstStyle/>
        <a:p>
          <a:pPr>
            <a:lnSpc>
              <a:spcPct val="100000"/>
            </a:lnSpc>
          </a:pPr>
          <a:endParaRPr lang="en-US"/>
        </a:p>
      </dgm:t>
    </dgm:pt>
    <dgm:pt modelId="{7F07F343-C0DD-44AE-B0C5-4A79C974DD82}">
      <dgm:prSet custT="1"/>
      <dgm:spPr/>
      <dgm:t>
        <a:bodyPr/>
        <a:lstStyle/>
        <a:p>
          <a:pPr>
            <a:lnSpc>
              <a:spcPct val="100000"/>
            </a:lnSpc>
          </a:pPr>
          <a:r>
            <a:rPr lang="en-US" sz="1400" b="1" i="0" dirty="0">
              <a:solidFill>
                <a:schemeClr val="tx1"/>
              </a:solidFill>
              <a:latin typeface="Aptos" panose="020B0004020202020204" pitchFamily="34" charset="0"/>
            </a:rPr>
            <a:t>The provider shall maintain a back-up plan for providing personal care when the provider has no PCA or PCA supervisor available.</a:t>
          </a:r>
          <a:endParaRPr lang="en-US" sz="1400" b="1" dirty="0">
            <a:solidFill>
              <a:schemeClr val="tx1"/>
            </a:solidFill>
            <a:latin typeface="Aptos" panose="020B0004020202020204" pitchFamily="34" charset="0"/>
          </a:endParaRPr>
        </a:p>
      </dgm:t>
    </dgm:pt>
    <dgm:pt modelId="{2B180A07-E1B8-4737-9A7D-9CCFBFF14019}" type="parTrans" cxnId="{ACAA2DA1-6A99-4395-91A5-ABC549FFDF5C}">
      <dgm:prSet/>
      <dgm:spPr/>
      <dgm:t>
        <a:bodyPr/>
        <a:lstStyle/>
        <a:p>
          <a:endParaRPr lang="en-US"/>
        </a:p>
      </dgm:t>
    </dgm:pt>
    <dgm:pt modelId="{2E36291B-FCD3-492A-B347-6AA78C979E33}" type="sibTrans" cxnId="{ACAA2DA1-6A99-4395-91A5-ABC549FFDF5C}">
      <dgm:prSet/>
      <dgm:spPr/>
      <dgm:t>
        <a:bodyPr/>
        <a:lstStyle/>
        <a:p>
          <a:endParaRPr lang="en-US"/>
        </a:p>
      </dgm:t>
    </dgm:pt>
    <dgm:pt modelId="{49563EF1-7CC1-42DC-92EE-E6E3A71CA2D0}" type="pres">
      <dgm:prSet presAssocID="{D8663898-3F35-4DDF-8B10-31C0F55C07AD}" presName="root" presStyleCnt="0">
        <dgm:presLayoutVars>
          <dgm:dir/>
          <dgm:resizeHandles val="exact"/>
        </dgm:presLayoutVars>
      </dgm:prSet>
      <dgm:spPr/>
    </dgm:pt>
    <dgm:pt modelId="{7467E58D-F684-461A-861C-0530EA4978E1}" type="pres">
      <dgm:prSet presAssocID="{D8663898-3F35-4DDF-8B10-31C0F55C07AD}" presName="container" presStyleCnt="0">
        <dgm:presLayoutVars>
          <dgm:dir/>
          <dgm:resizeHandles val="exact"/>
        </dgm:presLayoutVars>
      </dgm:prSet>
      <dgm:spPr/>
    </dgm:pt>
    <dgm:pt modelId="{FB64E76B-7F76-4349-9639-13FA30DDE344}" type="pres">
      <dgm:prSet presAssocID="{5FA8211F-C685-487A-AFDB-42C95EDA84A3}" presName="compNode" presStyleCnt="0"/>
      <dgm:spPr/>
    </dgm:pt>
    <dgm:pt modelId="{E4370B6E-A31D-4DC1-8761-A6134C9A432D}" type="pres">
      <dgm:prSet presAssocID="{5FA8211F-C685-487A-AFDB-42C95EDA84A3}" presName="iconBgRect" presStyleLbl="bgShp" presStyleIdx="0" presStyleCnt="3"/>
      <dgm:spPr/>
    </dgm:pt>
    <dgm:pt modelId="{6D54DD3E-2F64-4ED5-9467-C666D63EA3DF}" type="pres">
      <dgm:prSet presAssocID="{5FA8211F-C685-487A-AFDB-42C95EDA84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31CA5492-CA24-4F23-8C3C-4F0359B72D37}" type="pres">
      <dgm:prSet presAssocID="{5FA8211F-C685-487A-AFDB-42C95EDA84A3}" presName="spaceRect" presStyleCnt="0"/>
      <dgm:spPr/>
    </dgm:pt>
    <dgm:pt modelId="{6AFC832E-34CA-4D57-9F59-AB340207568D}" type="pres">
      <dgm:prSet presAssocID="{5FA8211F-C685-487A-AFDB-42C95EDA84A3}" presName="textRect" presStyleLbl="revTx" presStyleIdx="0" presStyleCnt="3">
        <dgm:presLayoutVars>
          <dgm:chMax val="1"/>
          <dgm:chPref val="1"/>
        </dgm:presLayoutVars>
      </dgm:prSet>
      <dgm:spPr/>
    </dgm:pt>
    <dgm:pt modelId="{50488420-D203-434F-9AED-E7908E55BD0C}" type="pres">
      <dgm:prSet presAssocID="{0552E1BF-FEEF-4F98-9048-4E5F4259243C}" presName="sibTrans" presStyleLbl="sibTrans2D1" presStyleIdx="0" presStyleCnt="0"/>
      <dgm:spPr/>
    </dgm:pt>
    <dgm:pt modelId="{9B1BE95F-328B-4CA5-9509-AF2E1987B1BB}" type="pres">
      <dgm:prSet presAssocID="{9BAD17E2-69F0-45EA-B94B-403D4ECCA69E}" presName="compNode" presStyleCnt="0"/>
      <dgm:spPr/>
    </dgm:pt>
    <dgm:pt modelId="{478AE380-04E8-41A3-BA14-1E57153AE1F4}" type="pres">
      <dgm:prSet presAssocID="{9BAD17E2-69F0-45EA-B94B-403D4ECCA69E}" presName="iconBgRect" presStyleLbl="bgShp" presStyleIdx="1" presStyleCnt="3"/>
      <dgm:spPr/>
    </dgm:pt>
    <dgm:pt modelId="{96E5F21C-E80B-4BB2-91F3-435C9C88D9C4}" type="pres">
      <dgm:prSet presAssocID="{9BAD17E2-69F0-45EA-B94B-403D4ECCA6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50563BC0-7A12-4180-A547-218A37D21296}" type="pres">
      <dgm:prSet presAssocID="{9BAD17E2-69F0-45EA-B94B-403D4ECCA69E}" presName="spaceRect" presStyleCnt="0"/>
      <dgm:spPr/>
    </dgm:pt>
    <dgm:pt modelId="{A6DB052B-0AA0-4FA5-B5A3-24F916771365}" type="pres">
      <dgm:prSet presAssocID="{9BAD17E2-69F0-45EA-B94B-403D4ECCA69E}" presName="textRect" presStyleLbl="revTx" presStyleIdx="1" presStyleCnt="3">
        <dgm:presLayoutVars>
          <dgm:chMax val="1"/>
          <dgm:chPref val="1"/>
        </dgm:presLayoutVars>
      </dgm:prSet>
      <dgm:spPr/>
    </dgm:pt>
    <dgm:pt modelId="{E734DA36-A2B3-4BF0-AD6B-CA74B28411F6}" type="pres">
      <dgm:prSet presAssocID="{19733DA2-0BC4-4BFD-B44A-47FCC3CE322A}" presName="sibTrans" presStyleLbl="sibTrans2D1" presStyleIdx="0" presStyleCnt="0"/>
      <dgm:spPr/>
    </dgm:pt>
    <dgm:pt modelId="{987616E9-96D3-45B6-9614-F745181728B5}" type="pres">
      <dgm:prSet presAssocID="{7F07F343-C0DD-44AE-B0C5-4A79C974DD82}" presName="compNode" presStyleCnt="0"/>
      <dgm:spPr/>
    </dgm:pt>
    <dgm:pt modelId="{77C6D078-5C6B-4382-BD58-203DC505A3CD}" type="pres">
      <dgm:prSet presAssocID="{7F07F343-C0DD-44AE-B0C5-4A79C974DD82}" presName="iconBgRect" presStyleLbl="bgShp" presStyleIdx="2" presStyleCnt="3"/>
      <dgm:spPr/>
    </dgm:pt>
    <dgm:pt modelId="{FCFD514D-BD75-4792-A668-8E17D1C1E70C}" type="pres">
      <dgm:prSet presAssocID="{7F07F343-C0DD-44AE-B0C5-4A79C974DD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FAC75FE4-CA5D-40AD-8416-CCAEF65FC1D7}" type="pres">
      <dgm:prSet presAssocID="{7F07F343-C0DD-44AE-B0C5-4A79C974DD82}" presName="spaceRect" presStyleCnt="0"/>
      <dgm:spPr/>
    </dgm:pt>
    <dgm:pt modelId="{6F603CE0-135D-40DD-B54E-9718B483032B}" type="pres">
      <dgm:prSet presAssocID="{7F07F343-C0DD-44AE-B0C5-4A79C974DD82}" presName="textRect" presStyleLbl="revTx" presStyleIdx="2" presStyleCnt="3">
        <dgm:presLayoutVars>
          <dgm:chMax val="1"/>
          <dgm:chPref val="1"/>
        </dgm:presLayoutVars>
      </dgm:prSet>
      <dgm:spPr/>
    </dgm:pt>
  </dgm:ptLst>
  <dgm:cxnLst>
    <dgm:cxn modelId="{74841F1F-397B-4C64-8545-BA38637BF0F3}" type="presOf" srcId="{9BAD17E2-69F0-45EA-B94B-403D4ECCA69E}" destId="{A6DB052B-0AA0-4FA5-B5A3-24F916771365}" srcOrd="0" destOrd="0" presId="urn:microsoft.com/office/officeart/2018/2/layout/IconCircleList"/>
    <dgm:cxn modelId="{D43A184C-4BC7-4656-A91A-03001EFCE4BD}" srcId="{D8663898-3F35-4DDF-8B10-31C0F55C07AD}" destId="{9BAD17E2-69F0-45EA-B94B-403D4ECCA69E}" srcOrd="1" destOrd="0" parTransId="{C5E64D2C-4C67-4004-A862-0E881E96D7BB}" sibTransId="{19733DA2-0BC4-4BFD-B44A-47FCC3CE322A}"/>
    <dgm:cxn modelId="{D2A90E50-38E2-4D29-8862-641189E33D40}" type="presOf" srcId="{D8663898-3F35-4DDF-8B10-31C0F55C07AD}" destId="{49563EF1-7CC1-42DC-92EE-E6E3A71CA2D0}" srcOrd="0" destOrd="0" presId="urn:microsoft.com/office/officeart/2018/2/layout/IconCircleList"/>
    <dgm:cxn modelId="{ACAA2DA1-6A99-4395-91A5-ABC549FFDF5C}" srcId="{D8663898-3F35-4DDF-8B10-31C0F55C07AD}" destId="{7F07F343-C0DD-44AE-B0C5-4A79C974DD82}" srcOrd="2" destOrd="0" parTransId="{2B180A07-E1B8-4737-9A7D-9CCFBFF14019}" sibTransId="{2E36291B-FCD3-492A-B347-6AA78C979E33}"/>
    <dgm:cxn modelId="{751C23A9-2EFF-4EE1-9E35-7C4E1417DADF}" type="presOf" srcId="{7F07F343-C0DD-44AE-B0C5-4A79C974DD82}" destId="{6F603CE0-135D-40DD-B54E-9718B483032B}" srcOrd="0" destOrd="0" presId="urn:microsoft.com/office/officeart/2018/2/layout/IconCircleList"/>
    <dgm:cxn modelId="{059CA1AC-1E56-45E9-B563-8FED4B1A50C1}" type="presOf" srcId="{5FA8211F-C685-487A-AFDB-42C95EDA84A3}" destId="{6AFC832E-34CA-4D57-9F59-AB340207568D}" srcOrd="0" destOrd="0" presId="urn:microsoft.com/office/officeart/2018/2/layout/IconCircleList"/>
    <dgm:cxn modelId="{D5EB8CBF-5900-4439-A79F-9E08659927C8}" type="presOf" srcId="{19733DA2-0BC4-4BFD-B44A-47FCC3CE322A}" destId="{E734DA36-A2B3-4BF0-AD6B-CA74B28411F6}" srcOrd="0" destOrd="0" presId="urn:microsoft.com/office/officeart/2018/2/layout/IconCircleList"/>
    <dgm:cxn modelId="{C0377CDA-1E8D-489B-BB61-23DE8884A026}" srcId="{D8663898-3F35-4DDF-8B10-31C0F55C07AD}" destId="{5FA8211F-C685-487A-AFDB-42C95EDA84A3}" srcOrd="0" destOrd="0" parTransId="{5CD66752-0B37-4270-9018-C2982777211D}" sibTransId="{0552E1BF-FEEF-4F98-9048-4E5F4259243C}"/>
    <dgm:cxn modelId="{0A481BE4-3037-48A2-B8D3-23A0C8B07342}" type="presOf" srcId="{0552E1BF-FEEF-4F98-9048-4E5F4259243C}" destId="{50488420-D203-434F-9AED-E7908E55BD0C}" srcOrd="0" destOrd="0" presId="urn:microsoft.com/office/officeart/2018/2/layout/IconCircleList"/>
    <dgm:cxn modelId="{213BA34F-727A-40C6-8875-3DABE8C4B2F9}" type="presParOf" srcId="{49563EF1-7CC1-42DC-92EE-E6E3A71CA2D0}" destId="{7467E58D-F684-461A-861C-0530EA4978E1}" srcOrd="0" destOrd="0" presId="urn:microsoft.com/office/officeart/2018/2/layout/IconCircleList"/>
    <dgm:cxn modelId="{8982D6B0-1C83-496C-BF28-45E8EA6045D1}" type="presParOf" srcId="{7467E58D-F684-461A-861C-0530EA4978E1}" destId="{FB64E76B-7F76-4349-9639-13FA30DDE344}" srcOrd="0" destOrd="0" presId="urn:microsoft.com/office/officeart/2018/2/layout/IconCircleList"/>
    <dgm:cxn modelId="{4F16F68F-79A7-40CB-B188-B09E12347365}" type="presParOf" srcId="{FB64E76B-7F76-4349-9639-13FA30DDE344}" destId="{E4370B6E-A31D-4DC1-8761-A6134C9A432D}" srcOrd="0" destOrd="0" presId="urn:microsoft.com/office/officeart/2018/2/layout/IconCircleList"/>
    <dgm:cxn modelId="{2D9D21EB-DAC5-4E98-9CD0-B5C2D708D061}" type="presParOf" srcId="{FB64E76B-7F76-4349-9639-13FA30DDE344}" destId="{6D54DD3E-2F64-4ED5-9467-C666D63EA3DF}" srcOrd="1" destOrd="0" presId="urn:microsoft.com/office/officeart/2018/2/layout/IconCircleList"/>
    <dgm:cxn modelId="{D448E105-0AFF-4543-84EA-5277935A8ECC}" type="presParOf" srcId="{FB64E76B-7F76-4349-9639-13FA30DDE344}" destId="{31CA5492-CA24-4F23-8C3C-4F0359B72D37}" srcOrd="2" destOrd="0" presId="urn:microsoft.com/office/officeart/2018/2/layout/IconCircleList"/>
    <dgm:cxn modelId="{2E6AE482-FD6E-4EA0-85BA-D5436B16CDDA}" type="presParOf" srcId="{FB64E76B-7F76-4349-9639-13FA30DDE344}" destId="{6AFC832E-34CA-4D57-9F59-AB340207568D}" srcOrd="3" destOrd="0" presId="urn:microsoft.com/office/officeart/2018/2/layout/IconCircleList"/>
    <dgm:cxn modelId="{6275A0A4-979B-4F4E-BCFF-F5E30FDA78B9}" type="presParOf" srcId="{7467E58D-F684-461A-861C-0530EA4978E1}" destId="{50488420-D203-434F-9AED-E7908E55BD0C}" srcOrd="1" destOrd="0" presId="urn:microsoft.com/office/officeart/2018/2/layout/IconCircleList"/>
    <dgm:cxn modelId="{495E340D-C8D1-45E0-B37B-8E0209E71FB1}" type="presParOf" srcId="{7467E58D-F684-461A-861C-0530EA4978E1}" destId="{9B1BE95F-328B-4CA5-9509-AF2E1987B1BB}" srcOrd="2" destOrd="0" presId="urn:microsoft.com/office/officeart/2018/2/layout/IconCircleList"/>
    <dgm:cxn modelId="{79D46427-FEFE-4267-9592-729C0E7FB71A}" type="presParOf" srcId="{9B1BE95F-328B-4CA5-9509-AF2E1987B1BB}" destId="{478AE380-04E8-41A3-BA14-1E57153AE1F4}" srcOrd="0" destOrd="0" presId="urn:microsoft.com/office/officeart/2018/2/layout/IconCircleList"/>
    <dgm:cxn modelId="{472BF253-3212-47D9-853A-D8C609180F53}" type="presParOf" srcId="{9B1BE95F-328B-4CA5-9509-AF2E1987B1BB}" destId="{96E5F21C-E80B-4BB2-91F3-435C9C88D9C4}" srcOrd="1" destOrd="0" presId="urn:microsoft.com/office/officeart/2018/2/layout/IconCircleList"/>
    <dgm:cxn modelId="{2B783F58-14E1-433E-B015-36BCBDB24C42}" type="presParOf" srcId="{9B1BE95F-328B-4CA5-9509-AF2E1987B1BB}" destId="{50563BC0-7A12-4180-A547-218A37D21296}" srcOrd="2" destOrd="0" presId="urn:microsoft.com/office/officeart/2018/2/layout/IconCircleList"/>
    <dgm:cxn modelId="{6D83E498-672F-4117-9B13-B8DCA6F14EC0}" type="presParOf" srcId="{9B1BE95F-328B-4CA5-9509-AF2E1987B1BB}" destId="{A6DB052B-0AA0-4FA5-B5A3-24F916771365}" srcOrd="3" destOrd="0" presId="urn:microsoft.com/office/officeart/2018/2/layout/IconCircleList"/>
    <dgm:cxn modelId="{9DB88D3D-67B3-47D9-8FB5-3F1C71F20B0C}" type="presParOf" srcId="{7467E58D-F684-461A-861C-0530EA4978E1}" destId="{E734DA36-A2B3-4BF0-AD6B-CA74B28411F6}" srcOrd="3" destOrd="0" presId="urn:microsoft.com/office/officeart/2018/2/layout/IconCircleList"/>
    <dgm:cxn modelId="{942CD2EF-5A34-48AA-BA01-2CFF864C9B6C}" type="presParOf" srcId="{7467E58D-F684-461A-861C-0530EA4978E1}" destId="{987616E9-96D3-45B6-9614-F745181728B5}" srcOrd="4" destOrd="0" presId="urn:microsoft.com/office/officeart/2018/2/layout/IconCircleList"/>
    <dgm:cxn modelId="{8E9F4964-3A59-44CB-806C-D33D3328E88B}" type="presParOf" srcId="{987616E9-96D3-45B6-9614-F745181728B5}" destId="{77C6D078-5C6B-4382-BD58-203DC505A3CD}" srcOrd="0" destOrd="0" presId="urn:microsoft.com/office/officeart/2018/2/layout/IconCircleList"/>
    <dgm:cxn modelId="{A31070FC-A8F8-48D8-BD1E-4E02D7BCC68E}" type="presParOf" srcId="{987616E9-96D3-45B6-9614-F745181728B5}" destId="{FCFD514D-BD75-4792-A668-8E17D1C1E70C}" srcOrd="1" destOrd="0" presId="urn:microsoft.com/office/officeart/2018/2/layout/IconCircleList"/>
    <dgm:cxn modelId="{0B6B428E-4AE9-4CFA-BE5C-7A04A3B32594}" type="presParOf" srcId="{987616E9-96D3-45B6-9614-F745181728B5}" destId="{FAC75FE4-CA5D-40AD-8416-CCAEF65FC1D7}" srcOrd="2" destOrd="0" presId="urn:microsoft.com/office/officeart/2018/2/layout/IconCircleList"/>
    <dgm:cxn modelId="{3F2047B1-3EBE-435B-8C72-0046C7C62A71}" type="presParOf" srcId="{987616E9-96D3-45B6-9614-F745181728B5}" destId="{6F603CE0-135D-40DD-B54E-9718B483032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5EC8A-FDF4-4E07-89B4-E81B296E3339}">
      <dsp:nvSpPr>
        <dsp:cNvPr id="0" name=""/>
        <dsp:cNvSpPr/>
      </dsp:nvSpPr>
      <dsp:spPr>
        <a:xfrm>
          <a:off x="0" y="6993"/>
          <a:ext cx="4698358"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a:solidFill>
                <a:schemeClr val="bg1"/>
              </a:solidFill>
              <a:latin typeface="Aptos" panose="020B0004020202020204" pitchFamily="34" charset="0"/>
            </a:rPr>
            <a:t>Qualifications: Only an RN or LPN under the direction of an RN qualifies to be a PCA supervisor.</a:t>
          </a:r>
          <a:endParaRPr lang="en-US" sz="2100" kern="1200" dirty="0">
            <a:solidFill>
              <a:schemeClr val="bg1"/>
            </a:solidFill>
            <a:latin typeface="Aptos" panose="020B0004020202020204" pitchFamily="34" charset="0"/>
          </a:endParaRPr>
        </a:p>
      </dsp:txBody>
      <dsp:txXfrm>
        <a:off x="56372" y="63365"/>
        <a:ext cx="4585614" cy="1042045"/>
      </dsp:txXfrm>
    </dsp:sp>
    <dsp:sp modelId="{930E0891-6644-40A8-86CD-D62645B06BD2}">
      <dsp:nvSpPr>
        <dsp:cNvPr id="0" name=""/>
        <dsp:cNvSpPr/>
      </dsp:nvSpPr>
      <dsp:spPr>
        <a:xfrm>
          <a:off x="0" y="1222263"/>
          <a:ext cx="4698358"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License Verification | Ohio Board of Nursing</a:t>
          </a:r>
          <a:endParaRPr lang="en-US" sz="2100" kern="1200" dirty="0">
            <a:solidFill>
              <a:schemeClr val="bg1"/>
            </a:solidFill>
          </a:endParaRPr>
        </a:p>
      </dsp:txBody>
      <dsp:txXfrm>
        <a:off x="56372" y="1278635"/>
        <a:ext cx="4585614" cy="1042045"/>
      </dsp:txXfrm>
    </dsp:sp>
    <dsp:sp modelId="{D49345D1-F432-4C91-A20A-95A170456CEE}">
      <dsp:nvSpPr>
        <dsp:cNvPr id="0" name=""/>
        <dsp:cNvSpPr/>
      </dsp:nvSpPr>
      <dsp:spPr>
        <a:xfrm>
          <a:off x="0" y="2437533"/>
          <a:ext cx="4698358"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Aptos" panose="020B0004020202020204" pitchFamily="34" charset="0"/>
            </a:rPr>
            <a:t>Provider will submit copy of current License at time of hire and at time of review. </a:t>
          </a:r>
        </a:p>
      </dsp:txBody>
      <dsp:txXfrm>
        <a:off x="56372" y="2493905"/>
        <a:ext cx="4585614" cy="1042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70B6E-A31D-4DC1-8761-A6134C9A432D}">
      <dsp:nvSpPr>
        <dsp:cNvPr id="0" name=""/>
        <dsp:cNvSpPr/>
      </dsp:nvSpPr>
      <dsp:spPr>
        <a:xfrm>
          <a:off x="189969" y="1020824"/>
          <a:ext cx="800463" cy="800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54DD3E-2F64-4ED5-9467-C666D63EA3DF}">
      <dsp:nvSpPr>
        <dsp:cNvPr id="0" name=""/>
        <dsp:cNvSpPr/>
      </dsp:nvSpPr>
      <dsp:spPr>
        <a:xfrm>
          <a:off x="358066" y="1188921"/>
          <a:ext cx="464269" cy="464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C832E-34CA-4D57-9F59-AB340207568D}">
      <dsp:nvSpPr>
        <dsp:cNvPr id="0" name=""/>
        <dsp:cNvSpPr/>
      </dsp:nvSpPr>
      <dsp:spPr>
        <a:xfrm>
          <a:off x="1161961" y="1020824"/>
          <a:ext cx="1886807" cy="80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dirty="0">
              <a:solidFill>
                <a:schemeClr val="tx1"/>
              </a:solidFill>
              <a:latin typeface="Aptos" panose="020B0004020202020204" pitchFamily="34" charset="0"/>
            </a:rPr>
            <a:t>The provider may accept a referral to provide personal care to an individual only if the provider has adequate staffing levels of PCAs and PCA supervisors to provide the number of hours ODA's designee authorized for each individual.</a:t>
          </a:r>
          <a:endParaRPr lang="en-US" sz="1400" b="1" kern="1200" dirty="0">
            <a:solidFill>
              <a:schemeClr val="tx1"/>
            </a:solidFill>
            <a:latin typeface="Aptos" panose="020B0004020202020204" pitchFamily="34" charset="0"/>
          </a:endParaRPr>
        </a:p>
      </dsp:txBody>
      <dsp:txXfrm>
        <a:off x="1161961" y="1020824"/>
        <a:ext cx="1886807" cy="800463"/>
      </dsp:txXfrm>
    </dsp:sp>
    <dsp:sp modelId="{478AE380-04E8-41A3-BA14-1E57153AE1F4}">
      <dsp:nvSpPr>
        <dsp:cNvPr id="0" name=""/>
        <dsp:cNvSpPr/>
      </dsp:nvSpPr>
      <dsp:spPr>
        <a:xfrm>
          <a:off x="3377530" y="1020824"/>
          <a:ext cx="800463" cy="800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5F21C-E80B-4BB2-91F3-435C9C88D9C4}">
      <dsp:nvSpPr>
        <dsp:cNvPr id="0" name=""/>
        <dsp:cNvSpPr/>
      </dsp:nvSpPr>
      <dsp:spPr>
        <a:xfrm>
          <a:off x="3545628" y="1188921"/>
          <a:ext cx="464269" cy="464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B052B-0AA0-4FA5-B5A3-24F916771365}">
      <dsp:nvSpPr>
        <dsp:cNvPr id="0" name=""/>
        <dsp:cNvSpPr/>
      </dsp:nvSpPr>
      <dsp:spPr>
        <a:xfrm>
          <a:off x="4349522" y="1020824"/>
          <a:ext cx="1886807" cy="80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dirty="0">
              <a:solidFill>
                <a:schemeClr val="tx1"/>
              </a:solidFill>
              <a:latin typeface="Aptos" panose="020B0004020202020204" pitchFamily="34" charset="0"/>
            </a:rPr>
            <a:t>The PCA receives supervision from an RN or LPN under the direction of an RN during all hours that PCAs are scheduled to work.</a:t>
          </a:r>
          <a:endParaRPr lang="en-US" sz="1400" b="1" kern="1200" dirty="0">
            <a:solidFill>
              <a:schemeClr val="tx1"/>
            </a:solidFill>
            <a:latin typeface="Aptos" panose="020B0004020202020204" pitchFamily="34" charset="0"/>
          </a:endParaRPr>
        </a:p>
      </dsp:txBody>
      <dsp:txXfrm>
        <a:off x="4349522" y="1020824"/>
        <a:ext cx="1886807" cy="800463"/>
      </dsp:txXfrm>
    </dsp:sp>
    <dsp:sp modelId="{77C6D078-5C6B-4382-BD58-203DC505A3CD}">
      <dsp:nvSpPr>
        <dsp:cNvPr id="0" name=""/>
        <dsp:cNvSpPr/>
      </dsp:nvSpPr>
      <dsp:spPr>
        <a:xfrm>
          <a:off x="6565092" y="1020824"/>
          <a:ext cx="800463" cy="8004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D514D-BD75-4792-A668-8E17D1C1E70C}">
      <dsp:nvSpPr>
        <dsp:cNvPr id="0" name=""/>
        <dsp:cNvSpPr/>
      </dsp:nvSpPr>
      <dsp:spPr>
        <a:xfrm>
          <a:off x="6733189" y="1188921"/>
          <a:ext cx="464269" cy="464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03CE0-135D-40DD-B54E-9718B483032B}">
      <dsp:nvSpPr>
        <dsp:cNvPr id="0" name=""/>
        <dsp:cNvSpPr/>
      </dsp:nvSpPr>
      <dsp:spPr>
        <a:xfrm>
          <a:off x="7537083" y="1020824"/>
          <a:ext cx="1886807" cy="80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dirty="0">
              <a:solidFill>
                <a:schemeClr val="tx1"/>
              </a:solidFill>
              <a:latin typeface="Aptos" panose="020B0004020202020204" pitchFamily="34" charset="0"/>
            </a:rPr>
            <a:t>The provider shall maintain a back-up plan for providing personal care when the provider has no PCA or PCA supervisor available.</a:t>
          </a:r>
          <a:endParaRPr lang="en-US" sz="1400" b="1" kern="1200" dirty="0">
            <a:solidFill>
              <a:schemeClr val="tx1"/>
            </a:solidFill>
            <a:latin typeface="Aptos" panose="020B0004020202020204" pitchFamily="34" charset="0"/>
          </a:endParaRPr>
        </a:p>
      </dsp:txBody>
      <dsp:txXfrm>
        <a:off x="7537083" y="1020824"/>
        <a:ext cx="1886807" cy="8004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76030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52951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93376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63D4AD6-985B-4A42-9526-D64E12DCF5E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6862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420456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87291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92464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895782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63D4AD6-985B-4A42-9526-D64E12DCF5E9}" type="slidenum">
              <a:rPr lang="en-US" smtClean="0"/>
              <a:t>‹#›</a:t>
            </a:fld>
            <a:endParaRPr lang="en-US"/>
          </a:p>
        </p:txBody>
      </p:sp>
    </p:spTree>
    <p:extLst>
      <p:ext uri="{BB962C8B-B14F-4D97-AF65-F5344CB8AC3E}">
        <p14:creationId xmlns:p14="http://schemas.microsoft.com/office/powerpoint/2010/main" val="312833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40191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25962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973924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1B1146-D348-4842-B56F-E1397D261730}"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66745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04768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71B1146-D348-4842-B56F-E1397D261730}"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595312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95362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08179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71B1146-D348-4842-B56F-E1397D261730}" type="datetimeFigureOut">
              <a:rPr lang="en-US" smtClean="0"/>
              <a:t>10/9/2024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63D4AD6-985B-4A42-9526-D64E12DCF5E9}" type="slidenum">
              <a:rPr lang="en-US" smtClean="0"/>
              <a:t>‹#›</a:t>
            </a:fld>
            <a:endParaRPr lang="en-US"/>
          </a:p>
        </p:txBody>
      </p:sp>
    </p:spTree>
    <p:extLst>
      <p:ext uri="{BB962C8B-B14F-4D97-AF65-F5344CB8AC3E}">
        <p14:creationId xmlns:p14="http://schemas.microsoft.com/office/powerpoint/2010/main" val="408511018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nam12.safelinks.protection.outlook.com/?url=https%3A%2F%2Fcodes.ohio.gov%2Fohio-administrative-code%2Frule-173-39-02.11&amp;data=05%7C01%7Clwebster%40help4seniors.org%7Cb73823daa76348e3d36e08da69b1b6f2%7C2f50290db39f465a8e04e7306a236428%7C0%7C0%7C637938509242120916%7CUnknown%7CTWFpbGZsb3d8eyJWIjoiMC4wLjAwMDAiLCJQIjoiV2luMzIiLCJBTiI6Ik1haWwiLCJXVCI6Mn0%3D%7C3000%7C%7C%7C&amp;sdata=Ydh2sLCuP7w9zmoivtrcxf%2By3t6Gn9i6m2kMHfkQ6Jo%3D&amp;reserved=0" TargetMode="External"/><Relationship Id="rId3" Type="http://schemas.openxmlformats.org/officeDocument/2006/relationships/slideLayout" Target="../slideLayouts/slideLayout3.xml"/><Relationship Id="rId7" Type="http://schemas.openxmlformats.org/officeDocument/2006/relationships/image" Target="../media/image4.jpe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hyperlink" Target="https://nurseaideregistry.odh.ohio.gov/Public/PublicNurseAideSearch" TargetMode="External"/><Relationship Id="rId4" Type="http://schemas.microsoft.com/office/2018/10/relationships/comments" Target="../comments/modernComment_102_F9A520A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microsoft.com/office/2018/10/relationships/comments" Target="../comments/modernComment_106_4317BE30.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8.xml"/><Relationship Id="rId7" Type="http://schemas.openxmlformats.org/officeDocument/2006/relationships/diagramColors" Target="../diagrams/colors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F4B5AAB9-9C0B-4191-9D8C-E92806CC26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4" name="Picture 43">
            <a:extLst>
              <a:ext uri="{FF2B5EF4-FFF2-40B4-BE49-F238E27FC236}">
                <a16:creationId xmlns:a16="http://schemas.microsoft.com/office/drawing/2014/main" id="{07B0D32C-9323-4E07-8AE3-7AFF933481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5" name="Rectangle 44">
            <a:extLst>
              <a:ext uri="{FF2B5EF4-FFF2-40B4-BE49-F238E27FC236}">
                <a16:creationId xmlns:a16="http://schemas.microsoft.com/office/drawing/2014/main" id="{CE97D32F-1315-4522-AF1E-BCA3A653F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DE5DADF0-4577-4642-B07A-3E27915F3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7" name="Rectangle 46">
            <a:extLst>
              <a:ext uri="{FF2B5EF4-FFF2-40B4-BE49-F238E27FC236}">
                <a16:creationId xmlns:a16="http://schemas.microsoft.com/office/drawing/2014/main" id="{52BF570B-E60D-4481-9DA2-BE09A90D1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321E1256-6B71-5EB8-498A-2E1B9F9C4617}"/>
              </a:ext>
            </a:extLst>
          </p:cNvPr>
          <p:cNvPicPr>
            <a:picLocks noChangeAspect="1"/>
          </p:cNvPicPr>
          <p:nvPr/>
        </p:nvPicPr>
        <p:blipFill rotWithShape="1">
          <a:blip r:embed="rId7">
            <a:duotone>
              <a:schemeClr val="bg2">
                <a:shade val="45000"/>
                <a:satMod val="135000"/>
              </a:schemeClr>
              <a:prstClr val="white"/>
            </a:duotone>
            <a:alphaModFix amt="41000"/>
          </a:blip>
          <a:srcRect t="10000"/>
          <a:stretch/>
        </p:blipFill>
        <p:spPr>
          <a:xfrm>
            <a:off x="-3176" y="31909"/>
            <a:ext cx="12192000" cy="6857991"/>
          </a:xfrm>
          <a:prstGeom prst="rect">
            <a:avLst/>
          </a:prstGeom>
        </p:spPr>
      </p:pic>
      <p:sp>
        <p:nvSpPr>
          <p:cNvPr id="21" name="Rectangle 20">
            <a:extLst>
              <a:ext uri="{FF2B5EF4-FFF2-40B4-BE49-F238E27FC236}">
                <a16:creationId xmlns:a16="http://schemas.microsoft.com/office/drawing/2014/main" id="{38321F7C-3441-47D4-89EC-F6C7FF3B2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C2AE68-D2C4-B1A8-0D3A-1D95BD97E05F}"/>
              </a:ext>
            </a:extLst>
          </p:cNvPr>
          <p:cNvSpPr>
            <a:spLocks noGrp="1"/>
          </p:cNvSpPr>
          <p:nvPr>
            <p:ph type="title"/>
          </p:nvPr>
        </p:nvSpPr>
        <p:spPr>
          <a:xfrm>
            <a:off x="680322" y="4402667"/>
            <a:ext cx="8133478" cy="940240"/>
          </a:xfrm>
        </p:spPr>
        <p:txBody>
          <a:bodyPr vert="horz" lIns="91440" tIns="45720" rIns="91440" bIns="45720" rtlCol="0" anchor="b">
            <a:noAutofit/>
          </a:bodyPr>
          <a:lstStyle/>
          <a:p>
            <a:r>
              <a:rPr lang="en-US" sz="3200" b="1" dirty="0"/>
              <a:t>Personal Care Service (PCS) Staff Qualifications and Staffing Expectations</a:t>
            </a:r>
          </a:p>
        </p:txBody>
      </p:sp>
      <p:sp>
        <p:nvSpPr>
          <p:cNvPr id="3" name="Text Placeholder 2">
            <a:extLst>
              <a:ext uri="{FF2B5EF4-FFF2-40B4-BE49-F238E27FC236}">
                <a16:creationId xmlns:a16="http://schemas.microsoft.com/office/drawing/2014/main" id="{1623D8C2-27B6-0E62-2D01-3F06B85935AA}"/>
              </a:ext>
            </a:extLst>
          </p:cNvPr>
          <p:cNvSpPr>
            <a:spLocks noGrp="1"/>
          </p:cNvSpPr>
          <p:nvPr>
            <p:ph type="body" idx="1"/>
          </p:nvPr>
        </p:nvSpPr>
        <p:spPr>
          <a:xfrm>
            <a:off x="680322" y="5342301"/>
            <a:ext cx="8133478" cy="574261"/>
          </a:xfrm>
        </p:spPr>
        <p:txBody>
          <a:bodyPr vert="horz" lIns="91440" tIns="45720" rIns="91440" bIns="45720" rtlCol="0">
            <a:normAutofit fontScale="77500" lnSpcReduction="20000"/>
          </a:bodyPr>
          <a:lstStyle/>
          <a:p>
            <a:pPr marR="0">
              <a:spcAft>
                <a:spcPts val="0"/>
              </a:spcAft>
            </a:pPr>
            <a:endParaRPr lang="en-US" sz="600" u="sng" dirty="0">
              <a:solidFill>
                <a:schemeClr val="tx1"/>
              </a:solidFill>
              <a:effectLst/>
              <a:hlinkClick r:id="rId8"/>
            </a:endParaRPr>
          </a:p>
          <a:p>
            <a:pPr marR="0">
              <a:spcAft>
                <a:spcPts val="0"/>
              </a:spcAft>
            </a:pPr>
            <a:r>
              <a:rPr lang="en-US" sz="2900" u="sng" dirty="0">
                <a:solidFill>
                  <a:schemeClr val="tx1"/>
                </a:solidFill>
                <a:effectLst/>
                <a:hlinkClick r:id="rId8">
                  <a:extLst>
                    <a:ext uri="{A12FA001-AC4F-418D-AE19-62706E023703}">
                      <ahyp:hlinkClr xmlns:ahyp="http://schemas.microsoft.com/office/drawing/2018/hyperlinkcolor" val="tx"/>
                    </a:ext>
                  </a:extLst>
                </a:hlinkClick>
              </a:rPr>
              <a:t>Rule 173-39-02.11 - Ohio Administrative Code | Ohio Laws</a:t>
            </a:r>
            <a:endParaRPr lang="en-US" sz="2900" dirty="0">
              <a:solidFill>
                <a:schemeClr val="tx1"/>
              </a:solidFill>
              <a:effectLst/>
            </a:endParaRPr>
          </a:p>
        </p:txBody>
      </p:sp>
      <p:sp>
        <p:nvSpPr>
          <p:cNvPr id="49" name="Rectangle 48">
            <a:extLst>
              <a:ext uri="{FF2B5EF4-FFF2-40B4-BE49-F238E27FC236}">
                <a16:creationId xmlns:a16="http://schemas.microsoft.com/office/drawing/2014/main" id="{95FE5F6F-BF7C-44AD-9CEB-0A16A7DAE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70614AF8-278F-429C-8560-C4C711BEE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975A3A9-46B2-434A-8D1C-E01B8B9D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white text">
            <a:extLst>
              <a:ext uri="{FF2B5EF4-FFF2-40B4-BE49-F238E27FC236}">
                <a16:creationId xmlns:a16="http://schemas.microsoft.com/office/drawing/2014/main" id="{CA7F8037-F4B8-6803-C984-B7C8D92A1F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4200" y="4402667"/>
            <a:ext cx="1452138" cy="1233107"/>
          </a:xfrm>
          <a:prstGeom prst="rect">
            <a:avLst/>
          </a:prstGeom>
        </p:spPr>
      </p:pic>
      <p:pic>
        <p:nvPicPr>
          <p:cNvPr id="13" name="Audio 12">
            <a:hlinkClick r:id="" action="ppaction://media"/>
            <a:extLst>
              <a:ext uri="{FF2B5EF4-FFF2-40B4-BE49-F238E27FC236}">
                <a16:creationId xmlns:a16="http://schemas.microsoft.com/office/drawing/2014/main" id="{A91C8CFB-CEEF-3C48-E086-1785FAC7FD0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9934303"/>
      </p:ext>
    </p:extLst>
  </p:cSld>
  <p:clrMapOvr>
    <a:masterClrMapping/>
  </p:clrMapOvr>
  <mc:AlternateContent xmlns:mc="http://schemas.openxmlformats.org/markup-compatibility/2006" xmlns:p14="http://schemas.microsoft.com/office/powerpoint/2010/main">
    <mc:Choice Requires="p14">
      <p:transition spd="slow" p14:dur="2000" advTm="19149"/>
    </mc:Choice>
    <mc:Fallback xmlns="">
      <p:transition spd="slow" advTm="1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08D9-02EC-AD10-17D5-314AF13E3400}"/>
              </a:ext>
            </a:extLst>
          </p:cNvPr>
          <p:cNvSpPr>
            <a:spLocks noGrp="1"/>
          </p:cNvSpPr>
          <p:nvPr>
            <p:ph type="title"/>
          </p:nvPr>
        </p:nvSpPr>
        <p:spPr>
          <a:xfrm>
            <a:off x="680321" y="808074"/>
            <a:ext cx="9686423" cy="1190847"/>
          </a:xfrm>
        </p:spPr>
        <p:txBody>
          <a:bodyPr>
            <a:normAutofit fontScale="90000"/>
          </a:bodyPr>
          <a:lstStyle/>
          <a:p>
            <a:br>
              <a:rPr lang="en-US" sz="1800" b="0" i="0" dirty="0">
                <a:effectLst/>
                <a:latin typeface="PT Serif" panose="020A0603040505020204" pitchFamily="18" charset="0"/>
              </a:rPr>
            </a:br>
            <a:br>
              <a:rPr lang="en-US" b="0" i="0" dirty="0">
                <a:effectLst/>
                <a:latin typeface="PT Serif" panose="020A0603040505020204" pitchFamily="18" charset="0"/>
              </a:rPr>
            </a:br>
            <a:r>
              <a:rPr lang="en-US" sz="4000" b="1" i="0" dirty="0">
                <a:effectLst/>
                <a:latin typeface="Aptos"/>
              </a:rPr>
              <a:t>Personal Care Aide (PCA) </a:t>
            </a:r>
            <a:r>
              <a:rPr lang="en-US" sz="4000" b="1" dirty="0">
                <a:latin typeface="Aptos"/>
              </a:rPr>
              <a:t>must qualify by one of the following:</a:t>
            </a:r>
            <a:br>
              <a:rPr lang="en-US" sz="1800" b="1" i="0" dirty="0">
                <a:effectLst/>
                <a:latin typeface="PT Serif" panose="020A0603040505020204" pitchFamily="18" charset="0"/>
              </a:rPr>
            </a:br>
            <a:br>
              <a:rPr lang="en-US" sz="3600" dirty="0">
                <a:effectLst/>
                <a:latin typeface="Times New Roman" panose="02020603050405020304" pitchFamily="18" charset="0"/>
                <a:ea typeface="Times New Roman" panose="02020603050405020304" pitchFamily="18" charset="0"/>
              </a:rPr>
            </a:br>
            <a:endParaRPr lang="en-US" dirty="0"/>
          </a:p>
        </p:txBody>
      </p:sp>
      <p:pic>
        <p:nvPicPr>
          <p:cNvPr id="16" name="Content Placeholder 15" descr="Person helping old woman">
            <a:extLst>
              <a:ext uri="{FF2B5EF4-FFF2-40B4-BE49-F238E27FC236}">
                <a16:creationId xmlns:a16="http://schemas.microsoft.com/office/drawing/2014/main" id="{A4BF9AED-F7CF-7AB8-269B-80B7FD49122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4111" y="2336800"/>
            <a:ext cx="5407753" cy="3598863"/>
          </a:xfrm>
        </p:spPr>
      </p:pic>
      <p:pic>
        <p:nvPicPr>
          <p:cNvPr id="4" name="Picture 3" descr="A logo with white text">
            <a:extLst>
              <a:ext uri="{FF2B5EF4-FFF2-40B4-BE49-F238E27FC236}">
                <a16:creationId xmlns:a16="http://schemas.microsoft.com/office/drawing/2014/main" id="{9218197B-E5D0-8D1B-5205-C2E4D831C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391" y="808074"/>
            <a:ext cx="1181458" cy="1003255"/>
          </a:xfrm>
          <a:prstGeom prst="rect">
            <a:avLst/>
          </a:prstGeom>
        </p:spPr>
      </p:pic>
      <p:pic>
        <p:nvPicPr>
          <p:cNvPr id="12" name="Audio 11">
            <a:hlinkClick r:id="" action="ppaction://media"/>
            <a:extLst>
              <a:ext uri="{FF2B5EF4-FFF2-40B4-BE49-F238E27FC236}">
                <a16:creationId xmlns:a16="http://schemas.microsoft.com/office/drawing/2014/main" id="{AC53FB23-65B4-89EE-78FF-6D6F1BAF95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6583661"/>
      </p:ext>
    </p:extLst>
  </p:cSld>
  <p:clrMapOvr>
    <a:masterClrMapping/>
  </p:clrMapOvr>
  <mc:AlternateContent xmlns:mc="http://schemas.openxmlformats.org/markup-compatibility/2006" xmlns:p14="http://schemas.microsoft.com/office/powerpoint/2010/main">
    <mc:Choice Requires="p14">
      <p:transition spd="slow" p14:dur="2000" advTm="6030"/>
    </mc:Choice>
    <mc:Fallback xmlns="">
      <p:transition spd="slow" advTm="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02599A-8C80-0CE6-D142-BA851972CC80}"/>
              </a:ext>
            </a:extLst>
          </p:cNvPr>
          <p:cNvSpPr>
            <a:spLocks noGrp="1"/>
          </p:cNvSpPr>
          <p:nvPr>
            <p:ph type="ctrTitle"/>
          </p:nvPr>
        </p:nvSpPr>
        <p:spPr>
          <a:xfrm>
            <a:off x="170122" y="382773"/>
            <a:ext cx="7772510" cy="2147776"/>
          </a:xfrm>
        </p:spPr>
        <p:txBody>
          <a:bodyPr>
            <a:noAutofit/>
          </a:bodyPr>
          <a:lstStyle/>
          <a:p>
            <a:pPr marL="457200" lvl="1" algn="ctr"/>
            <a:r>
              <a:rPr lang="en-US" sz="3600" b="1" dirty="0">
                <a:solidFill>
                  <a:schemeClr val="tx1"/>
                </a:solidFill>
                <a:latin typeface="Aptos"/>
                <a:ea typeface="Times New Roman" panose="02020603050405020304" pitchFamily="18" charset="0"/>
                <a:cs typeface="Aptos" panose="020B0004020202020204" pitchFamily="34" charset="0"/>
              </a:rPr>
              <a:t>State Tested Nurse Aide (STNA)- </a:t>
            </a:r>
            <a:r>
              <a:rPr lang="en-US" sz="3600" b="1" dirty="0">
                <a:solidFill>
                  <a:schemeClr val="tx1"/>
                </a:solidFill>
                <a:effectLst/>
                <a:latin typeface="Aptos"/>
                <a:ea typeface="Times New Roman" panose="02020603050405020304" pitchFamily="18" charset="0"/>
                <a:cs typeface="Aptos" panose="020B0004020202020204" pitchFamily="34" charset="0"/>
              </a:rPr>
              <a:t>completion of nurse aide training/competency evaluation program approved by ODH.</a:t>
            </a:r>
            <a:r>
              <a:rPr lang="en-US" sz="3600" b="1" dirty="0">
                <a:solidFill>
                  <a:schemeClr val="tx1"/>
                </a:solidFill>
                <a:latin typeface="Aptos"/>
                <a:ea typeface="Times New Roman" panose="02020603050405020304" pitchFamily="18" charset="0"/>
                <a:cs typeface="Aptos" panose="020B0004020202020204" pitchFamily="34" charset="0"/>
              </a:rPr>
              <a:t> </a:t>
            </a:r>
            <a:endParaRPr lang="en-US" sz="3600" b="1" dirty="0">
              <a:solidFill>
                <a:schemeClr val="tx1"/>
              </a:solidFill>
              <a:effectLst/>
              <a:latin typeface="Times New Roman"/>
              <a:ea typeface="Aptos" panose="020B0004020202020204" pitchFamily="34" charset="0"/>
              <a:cs typeface="Aptos" panose="020B0004020202020204" pitchFamily="34" charset="0"/>
            </a:endParaRPr>
          </a:p>
        </p:txBody>
      </p:sp>
      <p:sp>
        <p:nvSpPr>
          <p:cNvPr id="8" name="Subtitle 7">
            <a:extLst>
              <a:ext uri="{FF2B5EF4-FFF2-40B4-BE49-F238E27FC236}">
                <a16:creationId xmlns:a16="http://schemas.microsoft.com/office/drawing/2014/main" id="{DB17C263-F2FD-10A6-367C-328DF9F5153C}"/>
              </a:ext>
            </a:extLst>
          </p:cNvPr>
          <p:cNvSpPr>
            <a:spLocks noGrp="1"/>
          </p:cNvSpPr>
          <p:nvPr>
            <p:ph type="subTitle" idx="1"/>
          </p:nvPr>
        </p:nvSpPr>
        <p:spPr>
          <a:xfrm>
            <a:off x="170122" y="2732567"/>
            <a:ext cx="7602278" cy="1424763"/>
          </a:xfrm>
        </p:spPr>
        <p:txBody>
          <a:bodyPr>
            <a:normAutofit/>
          </a:bodyPr>
          <a:lstStyle/>
          <a:p>
            <a:pPr marR="0" lvl="2">
              <a:spcBef>
                <a:spcPts val="0"/>
              </a:spcBef>
              <a:spcAft>
                <a:spcPts val="0"/>
              </a:spcAft>
            </a:pPr>
            <a:r>
              <a:rPr lang="en-US" sz="2000" b="1" dirty="0">
                <a:effectLst/>
                <a:latin typeface="Aptos" panose="020B0004020202020204" pitchFamily="34" charset="0"/>
                <a:ea typeface="Times New Roman" panose="02020603050405020304" pitchFamily="18" charset="0"/>
                <a:cs typeface="Aptos" panose="020B0004020202020204" pitchFamily="34" charset="0"/>
              </a:rPr>
              <a:t>Provider will submit a copy of ODH’s nurse aide registry with employee listed as active, in good standing. </a:t>
            </a:r>
          </a:p>
          <a:p>
            <a:pPr marL="1143000" marR="0" lvl="2" indent="-228600">
              <a:spcBef>
                <a:spcPts val="0"/>
              </a:spcBef>
              <a:spcAft>
                <a:spcPts val="0"/>
              </a:spcAft>
              <a:buFont typeface="Wingdings" panose="05000000000000000000" pitchFamily="2" charset="2"/>
              <a:buChar char=""/>
            </a:pPr>
            <a:endParaRPr lang="en-US" dirty="0">
              <a:effectLst/>
              <a:latin typeface="Aptos" panose="020B0004020202020204" pitchFamily="34" charset="0"/>
              <a:ea typeface="Aptos" panose="020B0004020202020204" pitchFamily="34" charset="0"/>
              <a:cs typeface="Aptos" panose="020B0004020202020204" pitchFamily="34" charset="0"/>
            </a:endParaRPr>
          </a:p>
          <a:p>
            <a:pPr marR="0" lvl="2">
              <a:spcBef>
                <a:spcPts val="0"/>
              </a:spcBef>
              <a:spcAft>
                <a:spcPts val="0"/>
              </a:spcAft>
            </a:pPr>
            <a:r>
              <a:rPr lang="en-US" dirty="0">
                <a:hlinkClick r:id="rId5"/>
              </a:rPr>
              <a:t>Nurse Aide Registry (ohio.gov)</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a:endParaRPr lang="en-US" dirty="0"/>
          </a:p>
        </p:txBody>
      </p:sp>
      <p:pic>
        <p:nvPicPr>
          <p:cNvPr id="5" name="Picture 4" descr="Stethoscope">
            <a:extLst>
              <a:ext uri="{FF2B5EF4-FFF2-40B4-BE49-F238E27FC236}">
                <a16:creationId xmlns:a16="http://schemas.microsoft.com/office/drawing/2014/main" id="{5436DFA3-62BE-8088-60A8-048809190DB2}"/>
              </a:ext>
            </a:extLst>
          </p:cNvPr>
          <p:cNvPicPr>
            <a:picLocks noChangeAspect="1"/>
          </p:cNvPicPr>
          <p:nvPr/>
        </p:nvPicPr>
        <p:blipFill rotWithShape="1">
          <a:blip r:embed="rId6"/>
          <a:srcRect l="15998" r="10471"/>
          <a:stretch/>
        </p:blipFill>
        <p:spPr>
          <a:xfrm>
            <a:off x="8187091" y="1904620"/>
            <a:ext cx="3358478" cy="3048760"/>
          </a:xfrm>
          <a:prstGeom prst="rect">
            <a:avLst/>
          </a:prstGeom>
          <a:ln>
            <a:noFill/>
          </a:ln>
          <a:effectLst>
            <a:outerShdw blurRad="76200" dist="63500" dir="5040000" algn="tl" rotWithShape="0">
              <a:srgbClr val="000000">
                <a:alpha val="41000"/>
              </a:srgbClr>
            </a:outerShdw>
          </a:effectLst>
        </p:spPr>
      </p:pic>
      <p:pic>
        <p:nvPicPr>
          <p:cNvPr id="3" name="Picture 2" descr="A logo with white text">
            <a:extLst>
              <a:ext uri="{FF2B5EF4-FFF2-40B4-BE49-F238E27FC236}">
                <a16:creationId xmlns:a16="http://schemas.microsoft.com/office/drawing/2014/main" id="{5616FBFA-B8B4-BE88-DA5B-D3D28F07A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808" y="5116802"/>
            <a:ext cx="1181458" cy="1003255"/>
          </a:xfrm>
          <a:prstGeom prst="rect">
            <a:avLst/>
          </a:prstGeom>
        </p:spPr>
      </p:pic>
      <p:pic>
        <p:nvPicPr>
          <p:cNvPr id="10" name="Audio 9">
            <a:hlinkClick r:id="" action="ppaction://media"/>
            <a:extLst>
              <a:ext uri="{FF2B5EF4-FFF2-40B4-BE49-F238E27FC236}">
                <a16:creationId xmlns:a16="http://schemas.microsoft.com/office/drawing/2014/main" id="{64E31DAA-661F-BDA9-0C8F-846B2F2AA87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8348576"/>
      </p:ext>
    </p:extLst>
  </p:cSld>
  <p:clrMapOvr>
    <a:masterClrMapping/>
  </p:clrMapOvr>
  <mc:AlternateContent xmlns:mc="http://schemas.openxmlformats.org/markup-compatibility/2006" xmlns:p14="http://schemas.microsoft.com/office/powerpoint/2010/main">
    <mc:Choice Requires="p14">
      <p:transition spd="slow" p14:dur="2000" advTm="28899"/>
    </mc:Choice>
    <mc:Fallback xmlns="">
      <p:transition spd="slow" advTm="2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18F-8D9A-3A5B-B637-1C361A029326}"/>
              </a:ext>
            </a:extLst>
          </p:cNvPr>
          <p:cNvSpPr>
            <a:spLocks noGrp="1"/>
          </p:cNvSpPr>
          <p:nvPr>
            <p:ph type="ctrTitle"/>
          </p:nvPr>
        </p:nvSpPr>
        <p:spPr>
          <a:xfrm>
            <a:off x="680322" y="925033"/>
            <a:ext cx="8144134" cy="1722474"/>
          </a:xfrm>
        </p:spPr>
        <p:txBody>
          <a:bodyPr/>
          <a:lstStyle/>
          <a:p>
            <a:pPr algn="ctr"/>
            <a:r>
              <a:rPr lang="en-US" sz="3600" b="1" i="0" dirty="0">
                <a:effectLst/>
                <a:latin typeface="Aptos" panose="020B0004020202020204" pitchFamily="34" charset="0"/>
              </a:rPr>
              <a:t>Medicare: The person met the qualifications to be a Medicare-certified home health aide.</a:t>
            </a:r>
            <a:br>
              <a:rPr lang="en-US" sz="2400" b="0" i="0" dirty="0">
                <a:effectLst/>
                <a:latin typeface="PT Serif" panose="020A0603040505020204" pitchFamily="18" charset="0"/>
              </a:rPr>
            </a:br>
            <a:endParaRPr lang="en-US" sz="2400" dirty="0"/>
          </a:p>
        </p:txBody>
      </p:sp>
      <p:sp>
        <p:nvSpPr>
          <p:cNvPr id="3" name="Subtitle 2">
            <a:extLst>
              <a:ext uri="{FF2B5EF4-FFF2-40B4-BE49-F238E27FC236}">
                <a16:creationId xmlns:a16="http://schemas.microsoft.com/office/drawing/2014/main" id="{27CD32E9-9B7E-4269-718B-278532F8FDE7}"/>
              </a:ext>
            </a:extLst>
          </p:cNvPr>
          <p:cNvSpPr>
            <a:spLocks noGrp="1"/>
          </p:cNvSpPr>
          <p:nvPr>
            <p:ph type="subTitle" idx="1"/>
          </p:nvPr>
        </p:nvSpPr>
        <p:spPr>
          <a:xfrm>
            <a:off x="680322" y="2955852"/>
            <a:ext cx="7506748" cy="946298"/>
          </a:xfrm>
        </p:spPr>
        <p:txBody>
          <a:bodyPr>
            <a:noAutofit/>
          </a:bodyPr>
          <a:lstStyle/>
          <a:p>
            <a:pPr marR="0" lvl="2">
              <a:spcBef>
                <a:spcPts val="0"/>
              </a:spcBef>
              <a:spcAft>
                <a:spcPts val="0"/>
              </a:spcAft>
            </a:pPr>
            <a:r>
              <a:rPr lang="en-US" sz="2000" b="1" dirty="0">
                <a:effectLst/>
                <a:latin typeface="Aptos" panose="020B0004020202020204" pitchFamily="34" charset="0"/>
                <a:ea typeface="Times New Roman" panose="02020603050405020304" pitchFamily="18" charset="0"/>
                <a:cs typeface="Aptos" panose="020B0004020202020204" pitchFamily="34" charset="0"/>
              </a:rPr>
              <a:t>Provider will submit Certificate OR name of school/training organization, name of course, training dates and training hours completed. </a:t>
            </a:r>
            <a:endParaRPr lang="en-US" sz="20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Picture 3" descr="A logo with white text">
            <a:extLst>
              <a:ext uri="{FF2B5EF4-FFF2-40B4-BE49-F238E27FC236}">
                <a16:creationId xmlns:a16="http://schemas.microsoft.com/office/drawing/2014/main" id="{5920CBFA-420A-FB02-563D-A22478E02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0544" y="2898895"/>
            <a:ext cx="1181458" cy="1003255"/>
          </a:xfrm>
          <a:prstGeom prst="rect">
            <a:avLst/>
          </a:prstGeom>
        </p:spPr>
      </p:pic>
      <p:pic>
        <p:nvPicPr>
          <p:cNvPr id="9" name="Audio 8">
            <a:hlinkClick r:id="" action="ppaction://media"/>
            <a:extLst>
              <a:ext uri="{FF2B5EF4-FFF2-40B4-BE49-F238E27FC236}">
                <a16:creationId xmlns:a16="http://schemas.microsoft.com/office/drawing/2014/main" id="{CAF74EC7-8F4C-1562-CA0C-2B0B70E02C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3963501"/>
      </p:ext>
    </p:extLst>
  </p:cSld>
  <p:clrMapOvr>
    <a:masterClrMapping/>
  </p:clrMapOvr>
  <mc:AlternateContent xmlns:mc="http://schemas.openxmlformats.org/markup-compatibility/2006" xmlns:p14="http://schemas.microsoft.com/office/powerpoint/2010/main">
    <mc:Choice Requires="p14">
      <p:transition spd="slow" p14:dur="2000" advTm="20362"/>
    </mc:Choice>
    <mc:Fallback xmlns="">
      <p:transition spd="slow" advTm="2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7495-ECD5-34AA-E8ED-505401963EA4}"/>
              </a:ext>
            </a:extLst>
          </p:cNvPr>
          <p:cNvSpPr>
            <a:spLocks noGrp="1"/>
          </p:cNvSpPr>
          <p:nvPr>
            <p:ph type="ctrTitle"/>
          </p:nvPr>
        </p:nvSpPr>
        <p:spPr>
          <a:xfrm>
            <a:off x="680322" y="616688"/>
            <a:ext cx="8144134" cy="1722475"/>
          </a:xfrm>
        </p:spPr>
        <p:txBody>
          <a:bodyPr>
            <a:noAutofit/>
          </a:bodyPr>
          <a:lstStyle/>
          <a:p>
            <a:pPr marR="0" lvl="0" algn="ctr">
              <a:spcBef>
                <a:spcPts val="0"/>
              </a:spcBef>
              <a:spcAft>
                <a:spcPts val="0"/>
              </a:spcAft>
            </a:pPr>
            <a:r>
              <a:rPr lang="en-US" sz="3600" b="1" dirty="0">
                <a:effectLst/>
                <a:latin typeface="Aptos" panose="020B0004020202020204" pitchFamily="34" charset="0"/>
                <a:ea typeface="Times New Roman" panose="02020603050405020304" pitchFamily="18" charset="0"/>
                <a:cs typeface="Aptos" panose="020B0004020202020204" pitchFamily="34" charset="0"/>
              </a:rPr>
              <a:t>Previous Experience- at least 1 year of supervised employment experience and successful completion of competency evaluation. </a:t>
            </a:r>
            <a:endParaRPr lang="en-US" sz="3600" b="1"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DA801634-CDA9-BA6E-F234-0B0AB86D3C24}"/>
              </a:ext>
            </a:extLst>
          </p:cNvPr>
          <p:cNvSpPr>
            <a:spLocks noGrp="1"/>
          </p:cNvSpPr>
          <p:nvPr>
            <p:ph type="subTitle" idx="1"/>
          </p:nvPr>
        </p:nvSpPr>
        <p:spPr>
          <a:xfrm>
            <a:off x="680322" y="2849527"/>
            <a:ext cx="8144134" cy="1254640"/>
          </a:xfrm>
        </p:spPr>
        <p:txBody>
          <a:bodyPr>
            <a:normAutofit/>
          </a:bodyPr>
          <a:lstStyle/>
          <a:p>
            <a:pPr marL="457200" marR="0" lvl="1" indent="0" algn="ctr">
              <a:spcBef>
                <a:spcPts val="0"/>
              </a:spcBef>
              <a:spcAft>
                <a:spcPts val="0"/>
              </a:spcAft>
              <a:buNone/>
            </a:pPr>
            <a:r>
              <a:rPr lang="en-US" sz="1800" b="1" dirty="0">
                <a:effectLst/>
                <a:latin typeface="Aptos" panose="020B0004020202020204" pitchFamily="34" charset="0"/>
                <a:ea typeface="Times New Roman" panose="02020603050405020304" pitchFamily="18" charset="0"/>
                <a:cs typeface="Aptos" panose="020B0004020202020204" pitchFamily="34" charset="0"/>
              </a:rPr>
              <a:t>Provider will submit records that include former employers name, contact information, former PCS supervisors name and date the person began </a:t>
            </a:r>
            <a:r>
              <a:rPr lang="en-US" b="1" dirty="0">
                <a:effectLst/>
                <a:latin typeface="Aptos" panose="020B0004020202020204" pitchFamily="34" charset="0"/>
                <a:ea typeface="Times New Roman" panose="02020603050405020304" pitchFamily="18" charset="0"/>
                <a:cs typeface="Aptos" panose="020B0004020202020204" pitchFamily="34" charset="0"/>
              </a:rPr>
              <a:t>working</a:t>
            </a:r>
            <a:r>
              <a:rPr lang="en-US" sz="1800" b="1" dirty="0">
                <a:effectLst/>
                <a:latin typeface="Aptos" panose="020B0004020202020204" pitchFamily="34" charset="0"/>
                <a:ea typeface="Times New Roman" panose="02020603050405020304" pitchFamily="18" charset="0"/>
                <a:cs typeface="Aptos" panose="020B0004020202020204" pitchFamily="34" charset="0"/>
              </a:rPr>
              <a:t> for the former employer and the date the applicant stopped working for the former employer. </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Picture 3" descr="A logo with white text">
            <a:extLst>
              <a:ext uri="{FF2B5EF4-FFF2-40B4-BE49-F238E27FC236}">
                <a16:creationId xmlns:a16="http://schemas.microsoft.com/office/drawing/2014/main" id="{133223D0-8E56-5FD3-E9D2-2F4932F3B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3540" y="2927372"/>
            <a:ext cx="1181458" cy="1003255"/>
          </a:xfrm>
          <a:prstGeom prst="rect">
            <a:avLst/>
          </a:prstGeom>
        </p:spPr>
      </p:pic>
      <p:pic>
        <p:nvPicPr>
          <p:cNvPr id="9" name="Audio 8">
            <a:hlinkClick r:id="" action="ppaction://media"/>
            <a:extLst>
              <a:ext uri="{FF2B5EF4-FFF2-40B4-BE49-F238E27FC236}">
                <a16:creationId xmlns:a16="http://schemas.microsoft.com/office/drawing/2014/main" id="{AD2A1A4C-D528-910F-71AA-CD14E4BD94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7729524"/>
      </p:ext>
    </p:extLst>
  </p:cSld>
  <p:clrMapOvr>
    <a:masterClrMapping/>
  </p:clrMapOvr>
  <mc:AlternateContent xmlns:mc="http://schemas.openxmlformats.org/markup-compatibility/2006" xmlns:p14="http://schemas.microsoft.com/office/powerpoint/2010/main">
    <mc:Choice Requires="p14">
      <p:transition spd="slow" p14:dur="2000" advTm="29910"/>
    </mc:Choice>
    <mc:Fallback xmlns="">
      <p:transition spd="slow" advTm="2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1ED9-064D-57DC-728B-5FBE413B2095}"/>
              </a:ext>
            </a:extLst>
          </p:cNvPr>
          <p:cNvSpPr>
            <a:spLocks noGrp="1"/>
          </p:cNvSpPr>
          <p:nvPr>
            <p:ph type="title"/>
          </p:nvPr>
        </p:nvSpPr>
        <p:spPr>
          <a:xfrm>
            <a:off x="180753" y="753228"/>
            <a:ext cx="7187610" cy="1080938"/>
          </a:xfrm>
        </p:spPr>
        <p:txBody>
          <a:bodyPr>
            <a:noAutofit/>
          </a:bodyPr>
          <a:lstStyle/>
          <a:p>
            <a:pPr algn="ctr"/>
            <a:r>
              <a:rPr lang="en-US" sz="2800" b="1" i="0" dirty="0">
                <a:effectLst/>
                <a:latin typeface="Aptos" panose="020B0004020202020204" pitchFamily="34" charset="0"/>
              </a:rPr>
              <a:t>Vocational programs: COALA home health training program or a certified vocational training and competency evaluation.</a:t>
            </a:r>
            <a:endParaRPr lang="en-US" sz="2800" b="1" dirty="0">
              <a:latin typeface="Aptos" panose="020B0004020202020204" pitchFamily="34" charset="0"/>
            </a:endParaRPr>
          </a:p>
        </p:txBody>
      </p:sp>
      <p:sp>
        <p:nvSpPr>
          <p:cNvPr id="9" name="Content Placeholder 8">
            <a:extLst>
              <a:ext uri="{FF2B5EF4-FFF2-40B4-BE49-F238E27FC236}">
                <a16:creationId xmlns:a16="http://schemas.microsoft.com/office/drawing/2014/main" id="{FCB26681-6F72-6171-6934-7053BDBCAD18}"/>
              </a:ext>
            </a:extLst>
          </p:cNvPr>
          <p:cNvSpPr>
            <a:spLocks noGrp="1"/>
          </p:cNvSpPr>
          <p:nvPr>
            <p:ph idx="1"/>
          </p:nvPr>
        </p:nvSpPr>
        <p:spPr>
          <a:xfrm>
            <a:off x="680321" y="2336873"/>
            <a:ext cx="6369065" cy="2001212"/>
          </a:xfrm>
        </p:spPr>
        <p:txBody>
          <a:bodyPr>
            <a:noAutofit/>
          </a:bodyPr>
          <a:lstStyle/>
          <a:p>
            <a:pPr marL="0" indent="0" algn="ctr">
              <a:buNone/>
            </a:pPr>
            <a:r>
              <a:rPr lang="en-US" sz="2000" b="1" dirty="0">
                <a:effectLst/>
                <a:latin typeface="Aptos" panose="020B0004020202020204" pitchFamily="34" charset="0"/>
              </a:rPr>
              <a:t>P</a:t>
            </a:r>
            <a:r>
              <a:rPr lang="en-US" sz="2000" b="1" i="0" dirty="0">
                <a:effectLst/>
                <a:latin typeface="Aptos" panose="020B0004020202020204" pitchFamily="34" charset="0"/>
              </a:rPr>
              <a:t>rovider </a:t>
            </a:r>
            <a:r>
              <a:rPr lang="en-US" sz="2000" b="1" dirty="0">
                <a:effectLst/>
                <a:latin typeface="Aptos" panose="020B0004020202020204" pitchFamily="34" charset="0"/>
              </a:rPr>
              <a:t>will submit C</a:t>
            </a:r>
            <a:r>
              <a:rPr lang="en-US" sz="2000" b="1" i="0" dirty="0">
                <a:effectLst/>
                <a:latin typeface="Aptos" panose="020B0004020202020204" pitchFamily="34" charset="0"/>
              </a:rPr>
              <a:t>ertificates of Completion and competency evaluation or name of the school or training organization, name of the course, training dates, and training hours completed.</a:t>
            </a:r>
          </a:p>
        </p:txBody>
      </p:sp>
      <p:pic>
        <p:nvPicPr>
          <p:cNvPr id="5" name="Content Placeholder 4" descr="Senior and youth holding hands">
            <a:extLst>
              <a:ext uri="{FF2B5EF4-FFF2-40B4-BE49-F238E27FC236}">
                <a16:creationId xmlns:a16="http://schemas.microsoft.com/office/drawing/2014/main" id="{567E4395-C801-DB6B-2877-905730B23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058" y="1336562"/>
            <a:ext cx="4082511" cy="2725076"/>
          </a:xfrm>
          <a:prstGeom prst="rect">
            <a:avLst/>
          </a:prstGeom>
          <a:ln>
            <a:noFill/>
          </a:ln>
          <a:effectLst>
            <a:outerShdw blurRad="76200" dist="63500" dir="5040000" algn="tl" rotWithShape="0">
              <a:srgbClr val="000000">
                <a:alpha val="41000"/>
              </a:srgbClr>
            </a:outerShdw>
          </a:effectLst>
        </p:spPr>
      </p:pic>
      <p:pic>
        <p:nvPicPr>
          <p:cNvPr id="3" name="Picture 2" descr="A logo with white text">
            <a:extLst>
              <a:ext uri="{FF2B5EF4-FFF2-40B4-BE49-F238E27FC236}">
                <a16:creationId xmlns:a16="http://schemas.microsoft.com/office/drawing/2014/main" id="{1F69D7CD-2893-964A-4F56-8CA95D4CA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08" y="5116802"/>
            <a:ext cx="1181458" cy="1003255"/>
          </a:xfrm>
          <a:prstGeom prst="rect">
            <a:avLst/>
          </a:prstGeom>
        </p:spPr>
      </p:pic>
      <p:pic>
        <p:nvPicPr>
          <p:cNvPr id="10" name="Audio 9">
            <a:hlinkClick r:id="" action="ppaction://media"/>
            <a:extLst>
              <a:ext uri="{FF2B5EF4-FFF2-40B4-BE49-F238E27FC236}">
                <a16:creationId xmlns:a16="http://schemas.microsoft.com/office/drawing/2014/main" id="{8B28723A-0FFF-BBBB-3314-75BBA7E9AB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6397268"/>
      </p:ext>
    </p:extLst>
  </p:cSld>
  <p:clrMapOvr>
    <a:masterClrMapping/>
  </p:clrMapOvr>
  <mc:AlternateContent xmlns:mc="http://schemas.openxmlformats.org/markup-compatibility/2006" xmlns:p14="http://schemas.microsoft.com/office/powerpoint/2010/main">
    <mc:Choice Requires="p14">
      <p:transition spd="slow" p14:dur="2000" advTm="26055"/>
    </mc:Choice>
    <mc:Fallback xmlns="">
      <p:transition spd="slow" advTm="2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C5F6-A8AB-955B-B0A0-17860687D1FE}"/>
              </a:ext>
            </a:extLst>
          </p:cNvPr>
          <p:cNvSpPr>
            <a:spLocks noGrp="1"/>
          </p:cNvSpPr>
          <p:nvPr>
            <p:ph type="title"/>
          </p:nvPr>
        </p:nvSpPr>
        <p:spPr/>
        <p:txBody>
          <a:bodyPr>
            <a:noAutofit/>
          </a:bodyPr>
          <a:lstStyle/>
          <a:p>
            <a:pPr algn="ctr"/>
            <a:r>
              <a:rPr lang="en-US" b="1" i="0" dirty="0">
                <a:effectLst/>
                <a:latin typeface="Aptos" panose="020B0004020202020204" pitchFamily="34" charset="0"/>
              </a:rPr>
              <a:t>Other programs: Successful completion of training and competency evaluation program</a:t>
            </a:r>
            <a:endParaRPr lang="en-US" b="1" dirty="0">
              <a:latin typeface="Aptos" panose="020B0004020202020204" pitchFamily="34" charset="0"/>
            </a:endParaRPr>
          </a:p>
        </p:txBody>
      </p:sp>
      <p:sp>
        <p:nvSpPr>
          <p:cNvPr id="3" name="Content Placeholder 2">
            <a:extLst>
              <a:ext uri="{FF2B5EF4-FFF2-40B4-BE49-F238E27FC236}">
                <a16:creationId xmlns:a16="http://schemas.microsoft.com/office/drawing/2014/main" id="{16B380E2-195C-516A-1254-1E7D315BF972}"/>
              </a:ext>
            </a:extLst>
          </p:cNvPr>
          <p:cNvSpPr>
            <a:spLocks noGrp="1"/>
          </p:cNvSpPr>
          <p:nvPr>
            <p:ph idx="1"/>
          </p:nvPr>
        </p:nvSpPr>
        <p:spPr>
          <a:xfrm>
            <a:off x="831044" y="4189228"/>
            <a:ext cx="9131663" cy="2254102"/>
          </a:xfrm>
        </p:spPr>
        <p:txBody>
          <a:bodyPr>
            <a:normAutofit/>
          </a:bodyPr>
          <a:lstStyle/>
          <a:p>
            <a:pPr marL="0" indent="0" algn="ctr">
              <a:buNone/>
            </a:pPr>
            <a:r>
              <a:rPr lang="en-US" b="1" dirty="0">
                <a:effectLst/>
                <a:latin typeface="Aptos" panose="020B0004020202020204" pitchFamily="34" charset="0"/>
              </a:rPr>
              <a:t>P</a:t>
            </a:r>
            <a:r>
              <a:rPr lang="en-US" b="1" i="0" dirty="0">
                <a:effectLst/>
                <a:latin typeface="Aptos" panose="020B0004020202020204" pitchFamily="34" charset="0"/>
              </a:rPr>
              <a:t>rovider </a:t>
            </a:r>
            <a:r>
              <a:rPr lang="en-US" b="1" dirty="0">
                <a:effectLst/>
                <a:latin typeface="Aptos" panose="020B0004020202020204" pitchFamily="34" charset="0"/>
              </a:rPr>
              <a:t>will submit C</a:t>
            </a:r>
            <a:r>
              <a:rPr lang="en-US" b="1" i="0" dirty="0">
                <a:effectLst/>
                <a:latin typeface="Aptos" panose="020B0004020202020204" pitchFamily="34" charset="0"/>
              </a:rPr>
              <a:t>ertificates of Completion and competency evaluation or name of the school or training organization, name of the course, training dates, and training hours completed.</a:t>
            </a:r>
          </a:p>
          <a:p>
            <a:endParaRPr lang="en-US" dirty="0"/>
          </a:p>
        </p:txBody>
      </p:sp>
      <p:sp>
        <p:nvSpPr>
          <p:cNvPr id="4" name="Text Placeholder 3">
            <a:extLst>
              <a:ext uri="{FF2B5EF4-FFF2-40B4-BE49-F238E27FC236}">
                <a16:creationId xmlns:a16="http://schemas.microsoft.com/office/drawing/2014/main" id="{6798E7DB-6D87-27FD-0583-71512DEB4685}"/>
              </a:ext>
            </a:extLst>
          </p:cNvPr>
          <p:cNvSpPr>
            <a:spLocks noGrp="1"/>
          </p:cNvSpPr>
          <p:nvPr>
            <p:ph type="body" sz="half" idx="2"/>
          </p:nvPr>
        </p:nvSpPr>
        <p:spPr>
          <a:xfrm>
            <a:off x="680322" y="2753832"/>
            <a:ext cx="9463138" cy="1244009"/>
          </a:xfrm>
        </p:spPr>
        <p:txBody>
          <a:bodyPr>
            <a:normAutofit lnSpcReduction="10000"/>
          </a:bodyPr>
          <a:lstStyle/>
          <a:p>
            <a:pPr algn="ctr"/>
            <a:r>
              <a:rPr lang="en-US" sz="3000" b="1" i="0" dirty="0">
                <a:effectLst/>
                <a:latin typeface="Aptos" panose="020B0004020202020204" pitchFamily="34" charset="0"/>
              </a:rPr>
              <a:t>The training lasted at least thirty hours</a:t>
            </a:r>
            <a:r>
              <a:rPr lang="en-US" sz="3000" b="1" dirty="0">
                <a:effectLst/>
                <a:latin typeface="Aptos" panose="020B0004020202020204" pitchFamily="34" charset="0"/>
              </a:rPr>
              <a:t> and a</a:t>
            </a:r>
            <a:r>
              <a:rPr lang="en-US" sz="3000" b="1" i="0" dirty="0">
                <a:effectLst/>
                <a:latin typeface="Aptos" panose="020B0004020202020204" pitchFamily="34" charset="0"/>
              </a:rPr>
              <a:t>ll </a:t>
            </a:r>
            <a:r>
              <a:rPr lang="en-US" sz="3000" b="1" dirty="0">
                <a:effectLst/>
                <a:latin typeface="Aptos" panose="020B0004020202020204" pitchFamily="34" charset="0"/>
              </a:rPr>
              <a:t>required </a:t>
            </a:r>
            <a:r>
              <a:rPr lang="en-US" sz="3000" b="1" i="0" dirty="0">
                <a:effectLst/>
                <a:latin typeface="Aptos" panose="020B0004020202020204" pitchFamily="34" charset="0"/>
              </a:rPr>
              <a:t>subjects were included in the program's training and its competency evaluation.</a:t>
            </a:r>
          </a:p>
          <a:p>
            <a:pPr marL="342900" indent="-342900">
              <a:buAutoNum type="alphaLcParenBoth"/>
            </a:pPr>
            <a:endParaRPr lang="en-US" dirty="0"/>
          </a:p>
        </p:txBody>
      </p:sp>
      <p:pic>
        <p:nvPicPr>
          <p:cNvPr id="5" name="Picture 4" descr="A logo with white text">
            <a:extLst>
              <a:ext uri="{FF2B5EF4-FFF2-40B4-BE49-F238E27FC236}">
                <a16:creationId xmlns:a16="http://schemas.microsoft.com/office/drawing/2014/main" id="{9CF57123-99B9-CE96-6580-110C178C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21" y="5184895"/>
            <a:ext cx="1181458" cy="1003255"/>
          </a:xfrm>
          <a:prstGeom prst="rect">
            <a:avLst/>
          </a:prstGeom>
        </p:spPr>
      </p:pic>
      <p:pic>
        <p:nvPicPr>
          <p:cNvPr id="10" name="Audio 9">
            <a:hlinkClick r:id="" action="ppaction://media"/>
            <a:extLst>
              <a:ext uri="{FF2B5EF4-FFF2-40B4-BE49-F238E27FC236}">
                <a16:creationId xmlns:a16="http://schemas.microsoft.com/office/drawing/2014/main" id="{FCD8121D-ED39-ACD9-14A8-A3AC1D4CB0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5629488"/>
      </p:ext>
    </p:extLst>
  </p:cSld>
  <p:clrMapOvr>
    <a:masterClrMapping/>
  </p:clrMapOvr>
  <mc:AlternateContent xmlns:mc="http://schemas.openxmlformats.org/markup-compatibility/2006" xmlns:p14="http://schemas.microsoft.com/office/powerpoint/2010/main">
    <mc:Choice Requires="p14">
      <p:transition spd="slow" p14:dur="2000" advTm="29328"/>
    </mc:Choice>
    <mc:Fallback xmlns="">
      <p:transition spd="slow" advTm="2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93A7-795C-5F56-F0E6-E242EBDE9865}"/>
              </a:ext>
            </a:extLst>
          </p:cNvPr>
          <p:cNvSpPr>
            <a:spLocks noGrp="1"/>
          </p:cNvSpPr>
          <p:nvPr>
            <p:ph type="title"/>
          </p:nvPr>
        </p:nvSpPr>
        <p:spPr/>
        <p:txBody>
          <a:bodyPr>
            <a:normAutofit/>
          </a:bodyPr>
          <a:lstStyle/>
          <a:p>
            <a:r>
              <a:rPr lang="en-US" b="1" i="0">
                <a:effectLst/>
                <a:latin typeface="Aptos" panose="020B0004020202020204" pitchFamily="34" charset="0"/>
              </a:rPr>
              <a:t>PCA supervisors:</a:t>
            </a:r>
            <a:endParaRPr lang="en-US" b="1" dirty="0">
              <a:latin typeface="Aptos" panose="020B0004020202020204" pitchFamily="34" charset="0"/>
            </a:endParaRPr>
          </a:p>
        </p:txBody>
      </p:sp>
      <p:graphicFrame>
        <p:nvGraphicFramePr>
          <p:cNvPr id="10" name="Content Placeholder 2">
            <a:extLst>
              <a:ext uri="{FF2B5EF4-FFF2-40B4-BE49-F238E27FC236}">
                <a16:creationId xmlns:a16="http://schemas.microsoft.com/office/drawing/2014/main" id="{A27046DF-CFA3-4B9D-F4DB-4EBE11353ED9}"/>
              </a:ext>
            </a:extLst>
          </p:cNvPr>
          <p:cNvGraphicFramePr>
            <a:graphicFrameLocks noGrp="1"/>
          </p:cNvGraphicFramePr>
          <p:nvPr>
            <p:ph sz="half" idx="1"/>
            <p:extLst>
              <p:ext uri="{D42A27DB-BD31-4B8C-83A1-F6EECF244321}">
                <p14:modId xmlns:p14="http://schemas.microsoft.com/office/powerpoint/2010/main" val="2388357522"/>
              </p:ext>
            </p:extLst>
          </p:nvPr>
        </p:nvGraphicFramePr>
        <p:xfrm>
          <a:off x="680320" y="2336873"/>
          <a:ext cx="4698358"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descr="Smiling healthcare worker in pink scrubs">
            <a:extLst>
              <a:ext uri="{FF2B5EF4-FFF2-40B4-BE49-F238E27FC236}">
                <a16:creationId xmlns:a16="http://schemas.microsoft.com/office/drawing/2014/main" id="{E9BA85B1-9217-D80D-86E0-C0A3B4E35407}"/>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5594350" y="2568524"/>
            <a:ext cx="4700588" cy="3135415"/>
          </a:xfrm>
        </p:spPr>
      </p:pic>
      <p:pic>
        <p:nvPicPr>
          <p:cNvPr id="3" name="Picture 2" descr="A logo with white text">
            <a:extLst>
              <a:ext uri="{FF2B5EF4-FFF2-40B4-BE49-F238E27FC236}">
                <a16:creationId xmlns:a16="http://schemas.microsoft.com/office/drawing/2014/main" id="{5F0EF944-AE8E-D539-74B1-627BB2FD0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9302" y="830911"/>
            <a:ext cx="1181458" cy="1003255"/>
          </a:xfrm>
          <a:prstGeom prst="rect">
            <a:avLst/>
          </a:prstGeom>
        </p:spPr>
      </p:pic>
      <p:pic>
        <p:nvPicPr>
          <p:cNvPr id="9" name="Audio 8">
            <a:hlinkClick r:id="" action="ppaction://media"/>
            <a:extLst>
              <a:ext uri="{FF2B5EF4-FFF2-40B4-BE49-F238E27FC236}">
                <a16:creationId xmlns:a16="http://schemas.microsoft.com/office/drawing/2014/main" id="{DCF20D3C-3D94-FABF-DA7D-0FCE410F3A2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8665111"/>
      </p:ext>
    </p:extLst>
  </p:cSld>
  <p:clrMapOvr>
    <a:masterClrMapping/>
  </p:clrMapOvr>
  <mc:AlternateContent xmlns:mc="http://schemas.openxmlformats.org/markup-compatibility/2006" xmlns:p14="http://schemas.microsoft.com/office/powerpoint/2010/main">
    <mc:Choice Requires="p14">
      <p:transition spd="slow" p14:dur="2000" advTm="30208"/>
    </mc:Choice>
    <mc:Fallback xmlns="">
      <p:transition spd="slow" advTm="3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72DB-B920-CFA1-7BB1-087C515C3582}"/>
              </a:ext>
            </a:extLst>
          </p:cNvPr>
          <p:cNvSpPr>
            <a:spLocks noGrp="1"/>
          </p:cNvSpPr>
          <p:nvPr>
            <p:ph type="title"/>
          </p:nvPr>
        </p:nvSpPr>
        <p:spPr/>
        <p:txBody>
          <a:bodyPr>
            <a:normAutofit fontScale="90000"/>
          </a:bodyPr>
          <a:lstStyle/>
          <a:p>
            <a:br>
              <a:rPr lang="en-US" dirty="0">
                <a:latin typeface="Aptos" panose="020B0004020202020204" pitchFamily="34" charset="0"/>
              </a:rPr>
            </a:br>
            <a:r>
              <a:rPr lang="en-US" sz="4000" b="1" dirty="0">
                <a:latin typeface="Aptos" panose="020B0004020202020204" pitchFamily="34" charset="0"/>
              </a:rPr>
              <a:t>Staffing Expectations:</a:t>
            </a:r>
            <a:br>
              <a:rPr lang="en-US" dirty="0"/>
            </a:br>
            <a:endParaRPr lang="en-US" dirty="0"/>
          </a:p>
        </p:txBody>
      </p:sp>
      <p:graphicFrame>
        <p:nvGraphicFramePr>
          <p:cNvPr id="6" name="Content Placeholder 2">
            <a:extLst>
              <a:ext uri="{FF2B5EF4-FFF2-40B4-BE49-F238E27FC236}">
                <a16:creationId xmlns:a16="http://schemas.microsoft.com/office/drawing/2014/main" id="{E0805DD2-6885-CC0A-0887-D64A9ECEBE84}"/>
              </a:ext>
            </a:extLst>
          </p:cNvPr>
          <p:cNvGraphicFramePr>
            <a:graphicFrameLocks noGrp="1"/>
          </p:cNvGraphicFramePr>
          <p:nvPr>
            <p:ph idx="1"/>
            <p:extLst>
              <p:ext uri="{D42A27DB-BD31-4B8C-83A1-F6EECF244321}">
                <p14:modId xmlns:p14="http://schemas.microsoft.com/office/powerpoint/2010/main" val="3637514787"/>
              </p:ext>
            </p:extLst>
          </p:nvPr>
        </p:nvGraphicFramePr>
        <p:xfrm>
          <a:off x="680321" y="3094074"/>
          <a:ext cx="9613861" cy="2842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0748765D-AE19-6A7B-E5CF-7F1B7884D37A}"/>
              </a:ext>
            </a:extLst>
          </p:cNvPr>
          <p:cNvSpPr>
            <a:spLocks noGrp="1"/>
          </p:cNvSpPr>
          <p:nvPr>
            <p:ph type="body" sz="half" idx="2"/>
          </p:nvPr>
        </p:nvSpPr>
        <p:spPr>
          <a:xfrm>
            <a:off x="680321" y="2336873"/>
            <a:ext cx="9090999" cy="555184"/>
          </a:xfrm>
        </p:spPr>
        <p:txBody>
          <a:bodyPr>
            <a:normAutofit/>
          </a:bodyPr>
          <a:lstStyle/>
          <a:p>
            <a:r>
              <a:rPr lang="en-US" sz="2800" b="1" i="0" dirty="0">
                <a:solidFill>
                  <a:srgbClr val="333333"/>
                </a:solidFill>
                <a:effectLst/>
                <a:latin typeface="Aptos" panose="020B0004020202020204" pitchFamily="34" charset="0"/>
              </a:rPr>
              <a:t>Availability and staffing:</a:t>
            </a:r>
            <a:endParaRPr lang="en-US" sz="2800" b="1" dirty="0">
              <a:latin typeface="Aptos" panose="020B0004020202020204" pitchFamily="34" charset="0"/>
            </a:endParaRPr>
          </a:p>
        </p:txBody>
      </p:sp>
      <p:pic>
        <p:nvPicPr>
          <p:cNvPr id="3" name="Picture 2" descr="A logo with white text">
            <a:extLst>
              <a:ext uri="{FF2B5EF4-FFF2-40B4-BE49-F238E27FC236}">
                <a16:creationId xmlns:a16="http://schemas.microsoft.com/office/drawing/2014/main" id="{1C55E025-0785-782D-BEAB-F29F756D8A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1208" y="830912"/>
            <a:ext cx="1181458" cy="1003255"/>
          </a:xfrm>
          <a:prstGeom prst="rect">
            <a:avLst/>
          </a:prstGeom>
        </p:spPr>
      </p:pic>
      <p:pic>
        <p:nvPicPr>
          <p:cNvPr id="18" name="Audio 17">
            <a:hlinkClick r:id="" action="ppaction://media"/>
            <a:extLst>
              <a:ext uri="{FF2B5EF4-FFF2-40B4-BE49-F238E27FC236}">
                <a16:creationId xmlns:a16="http://schemas.microsoft.com/office/drawing/2014/main" id="{23780707-3F88-D936-BDEB-0AB5F57F234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4675792"/>
      </p:ext>
    </p:extLst>
  </p:cSld>
  <p:clrMapOvr>
    <a:masterClrMapping/>
  </p:clrMapOvr>
  <mc:AlternateContent xmlns:mc="http://schemas.openxmlformats.org/markup-compatibility/2006" xmlns:p14="http://schemas.microsoft.com/office/powerpoint/2010/main">
    <mc:Choice Requires="p14">
      <p:transition spd="slow" p14:dur="2000" advTm="55410"/>
    </mc:Choice>
    <mc:Fallback xmlns="">
      <p:transition spd="slow" advTm="5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1A516D884F2C4A89A76E80B42E8DEB" ma:contentTypeVersion="14" ma:contentTypeDescription="Create a new document." ma:contentTypeScope="" ma:versionID="7d6bdad72dadbc24f53fe31aa4a26248">
  <xsd:schema xmlns:xsd="http://www.w3.org/2001/XMLSchema" xmlns:xs="http://www.w3.org/2001/XMLSchema" xmlns:p="http://schemas.microsoft.com/office/2006/metadata/properties" xmlns:ns2="3bef846a-76f9-459c-bd07-8576edce8cb8" xmlns:ns3="b17db63e-ff9a-4a44-92e9-9e4faf6befbc" targetNamespace="http://schemas.microsoft.com/office/2006/metadata/properties" ma:root="true" ma:fieldsID="e83c0d7a89456ae878e3da3b5b277cd2" ns2:_="" ns3:_="">
    <xsd:import namespace="3bef846a-76f9-459c-bd07-8576edce8cb8"/>
    <xsd:import namespace="b17db63e-ff9a-4a44-92e9-9e4faf6bef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f846a-76f9-459c-bd07-8576edce8c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bba24bc-ee4f-4933-a0ab-18dfc2937b1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7db63e-ff9a-4a44-92e9-9e4faf6bef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6ba202b-45af-4ff5-a42d-cb43979dcd89}" ma:internalName="TaxCatchAll" ma:showField="CatchAllData" ma:web="b17db63e-ff9a-4a44-92e9-9e4faf6be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ef846a-76f9-459c-bd07-8576edce8cb8">
      <Terms xmlns="http://schemas.microsoft.com/office/infopath/2007/PartnerControls"/>
    </lcf76f155ced4ddcb4097134ff3c332f>
    <TaxCatchAll xmlns="b17db63e-ff9a-4a44-92e9-9e4faf6befbc" xsi:nil="true"/>
  </documentManagement>
</p:properties>
</file>

<file path=customXml/itemProps1.xml><?xml version="1.0" encoding="utf-8"?>
<ds:datastoreItem xmlns:ds="http://schemas.openxmlformats.org/officeDocument/2006/customXml" ds:itemID="{A44F0626-7D83-497B-BC60-CCF53F0E4019}">
  <ds:schemaRefs>
    <ds:schemaRef ds:uri="http://schemas.microsoft.com/sharepoint/v3/contenttype/forms"/>
  </ds:schemaRefs>
</ds:datastoreItem>
</file>

<file path=customXml/itemProps2.xml><?xml version="1.0" encoding="utf-8"?>
<ds:datastoreItem xmlns:ds="http://schemas.openxmlformats.org/officeDocument/2006/customXml" ds:itemID="{C76FCDD5-1F5C-41DA-9F6E-4392673B19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f846a-76f9-459c-bd07-8576edce8cb8"/>
    <ds:schemaRef ds:uri="b17db63e-ff9a-4a44-92e9-9e4faf6be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70D926-E238-472F-B059-AE43BA99E383}">
  <ds:schemaRefs>
    <ds:schemaRef ds:uri="3bef846a-76f9-459c-bd07-8576edce8cb8"/>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b17db63e-ff9a-4a44-92e9-9e4faf6befbc"/>
  </ds:schemaRefs>
</ds:datastoreItem>
</file>

<file path=docProps/app.xml><?xml version="1.0" encoding="utf-8"?>
<Properties xmlns="http://schemas.openxmlformats.org/officeDocument/2006/extended-properties" xmlns:vt="http://schemas.openxmlformats.org/officeDocument/2006/docPropsVTypes">
  <Template>Berlin</Template>
  <TotalTime>393</TotalTime>
  <Words>435</Words>
  <Application>Microsoft Office PowerPoint</Application>
  <PresentationFormat>Widescreen</PresentationFormat>
  <Paragraphs>26</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Berlin</vt:lpstr>
      <vt:lpstr>Personal Care Service (PCS) Staff Qualifications and Staffing Expectations</vt:lpstr>
      <vt:lpstr>  Personal Care Aide (PCA) must qualify by one of the following:  </vt:lpstr>
      <vt:lpstr>State Tested Nurse Aide (STNA)- completion of nurse aide training/competency evaluation program approved by ODH. </vt:lpstr>
      <vt:lpstr>Medicare: The person met the qualifications to be a Medicare-certified home health aide. </vt:lpstr>
      <vt:lpstr>Previous Experience- at least 1 year of supervised employment experience and successful completion of competency evaluation. </vt:lpstr>
      <vt:lpstr>Vocational programs: COALA home health training program or a certified vocational training and competency evaluation.</vt:lpstr>
      <vt:lpstr>Other programs: Successful completion of training and competency evaluation program</vt:lpstr>
      <vt:lpstr>PCA supervisors:</vt:lpstr>
      <vt:lpstr> Staffing Expectations: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Care Service (PCS) Staff Qualifications and Staffing Expectations</dc:title>
  <dc:creator>Leah Webster</dc:creator>
  <cp:lastModifiedBy>Leah Webster</cp:lastModifiedBy>
  <cp:revision>27</cp:revision>
  <dcterms:created xsi:type="dcterms:W3CDTF">2024-03-29T19:16:51Z</dcterms:created>
  <dcterms:modified xsi:type="dcterms:W3CDTF">2024-10-09T16:53:07Z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0x010100051A516D884F2C4A89A76E80B42E8DEB</vt:lpwstr>
  </property>
  <property fmtid="{D5CDD505-2E9C-101B-9397-08002B2CF9AE}" pid="3" name="MediaServiceImageTags">
    <vt:lpwstr/>
  </property>
</Properties>
</file>